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88"/>
    <p:restoredTop sz="94656"/>
  </p:normalViewPr>
  <p:slideViewPr>
    <p:cSldViewPr snapToGrid="0">
      <p:cViewPr>
        <p:scale>
          <a:sx n="134" d="100"/>
          <a:sy n="134" d="100"/>
        </p:scale>
        <p:origin x="360" y="-9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4D52B-95B8-3B4E-9B5C-38F0779EFD64}" type="datetimeFigureOut">
              <a:rPr lang="en-US" smtClean="0"/>
              <a:t>1/17/23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085F73-A796-C44C-BA5A-F2603AA75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522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085F73-A796-C44C-BA5A-F2603AA75DD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49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50666DC1-CD27-4874-9484-9D06C59FE4D0}"/>
              </a:ext>
            </a:extLst>
          </p:cNvPr>
          <p:cNvSpPr/>
          <p:nvPr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77579F-F417-47C2-AC03-911CCED021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4552" y="447675"/>
            <a:ext cx="8397511" cy="2714625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43E600-28DA-4780-9E00-2E12F74FF6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552" y="3602037"/>
            <a:ext cx="8397511" cy="2460625"/>
          </a:xfrm>
        </p:spPr>
        <p:txBody>
          <a:bodyPr>
            <a:normAutofit/>
          </a:bodyPr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6F1DC-ADFB-42C9-AB34-FCB38C812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38219-6E45-4D12-B767-46F92D5844D4}" type="datetime1">
              <a:rPr lang="en-US" smtClean="0"/>
              <a:t>1/17/23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99E6D-BBA8-4A15-94DA-DBE8A4FDE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03C82-8719-4FAC-94BF-2A91335FB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588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68A33-CB96-4CB1-9941-753BD0824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3EB269-70DF-4510-A313-336226558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1EA3CC-B2DC-4E87-826C-B885A7E62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30B8-6059-41E5-A5DC-C07A76F5859A}" type="datetime1">
              <a:rPr lang="en-US" smtClean="0"/>
              <a:t>1/17/23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37F52-A7C4-4E21-A12A-02546D477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66031F-5A79-48A7-8EDC-DDD9A9E4B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422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9188483-96C4-4E9C-AA6A-E70005461AEE}"/>
              </a:ext>
            </a:extLst>
          </p:cNvPr>
          <p:cNvSpPr/>
          <p:nvPr/>
        </p:nvSpPr>
        <p:spPr>
          <a:xfrm>
            <a:off x="9144000" y="0"/>
            <a:ext cx="3048000" cy="6854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4FCD54-7F0B-446E-9998-93E7BD7CE7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534222" y="365125"/>
            <a:ext cx="2238678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766238-BBF1-4672-BC09-746C6967E5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552" y="365125"/>
            <a:ext cx="8374062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8F32A5-B67B-45C1-B454-12E9FBE0C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D0CB7-D16E-4358-B7F4-EA4A24554592}" type="datetime1">
              <a:rPr lang="en-US" smtClean="0"/>
              <a:t>1/17/23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91896-9441-4636-89D5-84E5932A1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28110" y="6356350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37DFE-7F48-4EB0-83BC-A93F342D2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alpha val="80000"/>
                  </a:schemeClr>
                </a:solidFill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216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9CF16-986E-4D90-AA40-CDB46E233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F14DA-A783-43BC-8F15-95408B89D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8C48B6-C394-452A-94D9-D4802755D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296A2-D8F0-4E17-BFD0-A6C902250D59}" type="datetime1">
              <a:rPr lang="en-US" smtClean="0"/>
              <a:t>1/17/23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58A8A-3DD0-41C8-9F48-F4309FA19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706C92-7C02-4D34-B3E5-D549A7A36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700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66F9FA-E6B8-4CFC-B3F1-0C075546EE33}"/>
              </a:ext>
            </a:extLst>
          </p:cNvPr>
          <p:cNvSpPr/>
          <p:nvPr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16F270-B2AA-4935-885F-5924B1F63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457200"/>
            <a:ext cx="10862898" cy="272415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22658E-3D87-4D5A-A602-847153CC4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552" y="3695701"/>
            <a:ext cx="10862898" cy="239395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B1D84-A229-45B1-BD42-0DC0CE9F8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8C9C-1ACB-4C84-A002-C7E0E45B937A}" type="datetime1">
              <a:rPr lang="en-US" smtClean="0"/>
              <a:t>1/17/23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4EEF4-D461-49D7-8F24-8BFE2444B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4055A-7488-4646-9E88-692036EA2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629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F1F74-ED26-4F8B-BF51-3533D8404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760"/>
            <a:ext cx="11264536" cy="16875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1D2D7-7F18-43E0-9B2E-3FCD83CC83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4552" y="2552699"/>
            <a:ext cx="5323703" cy="3624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CBBB66-EB7D-4F8C-9C78-1D1C888464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0162" y="2552699"/>
            <a:ext cx="5323703" cy="3624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A684E6-393D-4587-AA45-E6734FB47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F2A5-B297-4977-9E5B-4D3050E23689}" type="datetime1">
              <a:rPr lang="en-US" smtClean="0"/>
              <a:t>1/17/23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1D8EE0-0333-4ABC-AE18-10DD5071C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452369-A8F0-4709-8372-B420A67D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15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91592-4621-4D72-BC2D-F2C439F81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759"/>
            <a:ext cx="10870836" cy="16916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823F5-0A90-4666-BE88-2BE0D0A61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552" y="2436473"/>
            <a:ext cx="5332026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C6A7C-6260-463D-B3FD-71A07ACD06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4552" y="3409051"/>
            <a:ext cx="5332026" cy="27806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F2AF8D-90ED-4512-9423-C91BF73A9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0162" y="2436473"/>
            <a:ext cx="5358285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D838EA-E20D-4CC3-83C2-AFE0DE9F73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0162" y="3409051"/>
            <a:ext cx="5358285" cy="27806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603F8A-08E1-4160-9B7E-E0CA4BF8E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27434-4794-409A-9547-04789BA47588}" type="datetime1">
              <a:rPr lang="en-US" smtClean="0"/>
              <a:t>1/17/23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8291AB-3C5C-4BE1-9E50-02F489336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596E64-CD6C-4CF7-8624-FA4AE9760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189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562B3-06A0-4F2F-96EC-A062DAE2F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FC0095-49F0-4A83-AE8C-9D13E15C2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58635-357A-4E3D-B824-A5CEFDB8449C}" type="datetime1">
              <a:rPr lang="en-US" smtClean="0"/>
              <a:t>1/17/23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824898-D4EA-497A-8FC8-43E0D0213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4821F6-2C08-450C-A18C-702D73842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618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FFE119-5FCA-4D9C-9C07-1B81A0BF3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FF77-2719-4AD0-8740-0B90FF5D1EFB}" type="datetime1">
              <a:rPr lang="en-US" smtClean="0"/>
              <a:t>1/17/23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2C5995-6284-4D7F-AB1C-CA8FE63A7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1E4B0D-9C21-48D0-9438-C47370681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489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90AF76DA-8F95-47D9-9EB6-B1EC93437387}"/>
              </a:ext>
            </a:extLst>
          </p:cNvPr>
          <p:cNvGrpSpPr/>
          <p:nvPr/>
        </p:nvGrpSpPr>
        <p:grpSpPr>
          <a:xfrm>
            <a:off x="2" y="0"/>
            <a:ext cx="6095998" cy="6858002"/>
            <a:chOff x="1" y="4563942"/>
            <a:chExt cx="12192005" cy="2294060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31355B14-077B-4BA1-962D-6E97D93FFCCC}"/>
                </a:ext>
              </a:extLst>
            </p:cNvPr>
            <p:cNvSpPr/>
            <p:nvPr/>
          </p:nvSpPr>
          <p:spPr>
            <a:xfrm>
              <a:off x="10" y="4563942"/>
              <a:ext cx="12191996" cy="229406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7230B99F-AC6F-4973-A35E-16C87C38711D}"/>
                </a:ext>
              </a:extLst>
            </p:cNvPr>
            <p:cNvSpPr/>
            <p:nvPr/>
          </p:nvSpPr>
          <p:spPr>
            <a:xfrm>
              <a:off x="1" y="4563942"/>
              <a:ext cx="12192000" cy="229406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58E41614-9483-47F8-A429-FB0D1C5AA89A}"/>
              </a:ext>
            </a:extLst>
          </p:cNvPr>
          <p:cNvSpPr/>
          <p:nvPr/>
        </p:nvSpPr>
        <p:spPr>
          <a:xfrm>
            <a:off x="0" y="0"/>
            <a:ext cx="6095999" cy="22911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B5E91C-3C4F-40A2-BCC6-918D3BEDD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457200"/>
            <a:ext cx="5287234" cy="16002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0F113-1C61-4F74-BD5B-727668BBE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0162" y="457201"/>
            <a:ext cx="5085226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0EB228-A180-4DF6-9D5B-2CF86B6B9B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552" y="2514600"/>
            <a:ext cx="5287234" cy="33543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13719-D65D-4BAE-97B7-FAE8F3998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1C83-1089-48B9-8B65-293D4C236D35}" type="datetime1">
              <a:rPr lang="en-US" smtClean="0"/>
              <a:t>1/17/23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47F5BB-DC3C-45D1-A0D2-05168FECA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344BA3-19DB-4072-9A2C-08C92361A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990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B0A6909D-DC0B-4221-8140-21E981D896AF}"/>
              </a:ext>
            </a:extLst>
          </p:cNvPr>
          <p:cNvGrpSpPr/>
          <p:nvPr/>
        </p:nvGrpSpPr>
        <p:grpSpPr>
          <a:xfrm>
            <a:off x="2" y="0"/>
            <a:ext cx="6095998" cy="6858002"/>
            <a:chOff x="1" y="4563942"/>
            <a:chExt cx="12192005" cy="229406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3D581C2-F39E-4958-A3F3-BB65AB1C5E66}"/>
                </a:ext>
              </a:extLst>
            </p:cNvPr>
            <p:cNvSpPr/>
            <p:nvPr/>
          </p:nvSpPr>
          <p:spPr>
            <a:xfrm>
              <a:off x="10" y="4563942"/>
              <a:ext cx="12191996" cy="229406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FD77040-27EF-4D2C-8D34-32337B0C8544}"/>
                </a:ext>
              </a:extLst>
            </p:cNvPr>
            <p:cNvSpPr/>
            <p:nvPr/>
          </p:nvSpPr>
          <p:spPr>
            <a:xfrm>
              <a:off x="1" y="4563942"/>
              <a:ext cx="12192000" cy="229406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E1A26D20-69F8-4BBC-98C0-BEB470AB8284}"/>
              </a:ext>
            </a:extLst>
          </p:cNvPr>
          <p:cNvSpPr/>
          <p:nvPr/>
        </p:nvSpPr>
        <p:spPr>
          <a:xfrm>
            <a:off x="0" y="0"/>
            <a:ext cx="6095999" cy="22911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47B6BC-4B2A-4001-9634-47473F827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457200"/>
            <a:ext cx="5211519" cy="16002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7D074-2CCB-4AB8-A7A0-7847D3C1EF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70162" y="457201"/>
            <a:ext cx="5085226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FB94BD-D906-4213-9F31-1BE17A86F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552" y="2514600"/>
            <a:ext cx="5211519" cy="33543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1B8431-70CB-4E9F-8A49-CDFF18554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FE45-CC1E-47DB-8B82-6CF0636FBDB8}" type="datetime1">
              <a:rPr lang="en-US" smtClean="0"/>
              <a:t>1/17/23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D2F293-170E-410E-88BF-187A63C5E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ED93A2-588D-43B5-B6FA-0B7892E6E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347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A26A151-13BF-4305-A6DC-9DC7C9877195}"/>
              </a:ext>
            </a:extLst>
          </p:cNvPr>
          <p:cNvSpPr/>
          <p:nvPr/>
        </p:nvSpPr>
        <p:spPr>
          <a:xfrm>
            <a:off x="0" y="0"/>
            <a:ext cx="12192000" cy="22911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EE6AE3-3BCC-4B3B-AC4E-60F910144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125"/>
            <a:ext cx="10869248" cy="16875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CB514A-E7EA-41A8-ADBA-85CA1DF6D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552" y="2576513"/>
            <a:ext cx="10869248" cy="360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9CB0BD-D6E3-4B3D-BCBB-6FECA5D632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6221" y="635720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C8E16-3C03-4238-9C6F-B34F3D10F77E}" type="datetime1">
              <a:rPr lang="en-US" smtClean="0"/>
              <a:t>1/17/23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147F7-B466-4892-BE27-876F947515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70162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B4FE0-65CC-4435-A6AF-150E52F35B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64983" y="6356350"/>
            <a:ext cx="12807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931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9" r:id="rId6"/>
    <p:sldLayoutId id="2147483694" r:id="rId7"/>
    <p:sldLayoutId id="2147483695" r:id="rId8"/>
    <p:sldLayoutId id="2147483696" r:id="rId9"/>
    <p:sldLayoutId id="2147483698" r:id="rId10"/>
    <p:sldLayoutId id="214748369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6811A6C-040C-4C5A-8FF3-63EC6CC40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2EF3F9A-9717-4ACB-A30D-96694842C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6095998" cy="45739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068B87-E950-4B67-3FED-13D766D408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4554" y="397275"/>
            <a:ext cx="5230446" cy="3761257"/>
          </a:xfrm>
        </p:spPr>
        <p:txBody>
          <a:bodyPr anchor="ctr">
            <a:normAutofit fontScale="90000"/>
          </a:bodyPr>
          <a:lstStyle/>
          <a:p>
            <a:r>
              <a:rPr lang="en-US" dirty="0"/>
              <a:t>Fulton County</a:t>
            </a:r>
            <a:br>
              <a:rPr lang="en-US" dirty="0"/>
            </a:br>
            <a:r>
              <a:rPr lang="en-US" dirty="0"/>
              <a:t>Reparations </a:t>
            </a:r>
            <a:br>
              <a:rPr lang="en-US" dirty="0"/>
            </a:br>
            <a:r>
              <a:rPr lang="en-US" dirty="0"/>
              <a:t>Task Force Report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00A731-AC95-8A74-8B5A-758635055B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1182" y="4846029"/>
            <a:ext cx="5363817" cy="1375512"/>
          </a:xfrm>
        </p:spPr>
        <p:txBody>
          <a:bodyPr anchor="ctr">
            <a:normAutofit/>
          </a:bodyPr>
          <a:lstStyle/>
          <a:p>
            <a:r>
              <a:rPr lang="en-US" sz="2800" b="1" dirty="0"/>
              <a:t>April 2021-January 2023</a:t>
            </a:r>
          </a:p>
          <a:p>
            <a:endParaRPr lang="en-US" dirty="0"/>
          </a:p>
        </p:txBody>
      </p:sp>
      <p:pic>
        <p:nvPicPr>
          <p:cNvPr id="4" name="Picture 3" descr="Connected sticks shaping polygons background">
            <a:extLst>
              <a:ext uri="{FF2B5EF4-FFF2-40B4-BE49-F238E27FC236}">
                <a16:creationId xmlns:a16="http://schemas.microsoft.com/office/drawing/2014/main" id="{0A4932A2-5B99-8930-B54C-7844CF91E9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868" r="21798" b="-1"/>
          <a:stretch/>
        </p:blipFill>
        <p:spPr>
          <a:xfrm>
            <a:off x="6095999" y="10"/>
            <a:ext cx="6096002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655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645FD-9362-D93E-8E19-18ADB0B12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TASK FORCE ADVISORY BOARD </a:t>
            </a:r>
            <a:br>
              <a:rPr lang="en-US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&amp; RESEARCHERS</a:t>
            </a:r>
            <a:b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61C1D-31D4-CF27-92F2-0D0B61658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5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Dr. </a:t>
            </a:r>
            <a:r>
              <a:rPr lang="en-US" sz="5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Karcheik</a:t>
            </a:r>
            <a:r>
              <a:rPr lang="en-US" sz="5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Sims-Alvarado, Chair (District 4)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5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Marcus Coleman, Vice Chair (District 5)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5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Tamika Jackson (At-Large)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5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Shanti Vissa (District 1)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5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Elon </a:t>
            </a:r>
            <a:r>
              <a:rPr lang="en-US" sz="5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Osby</a:t>
            </a:r>
            <a:r>
              <a:rPr lang="en-US" sz="5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(District 3)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5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Honorable Khalid Kamau (District 6)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5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5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5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TASK FORCE RESEARCHERS AND REPORT CONTRIBUTORS</a:t>
            </a:r>
            <a:endParaRPr lang="en-US" sz="5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5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5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5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Dr. </a:t>
            </a:r>
            <a:r>
              <a:rPr lang="en-US" sz="5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Karcheik</a:t>
            </a:r>
            <a:r>
              <a:rPr lang="en-US" sz="5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Sims-Alvarado, Chair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5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Olivia </a:t>
            </a:r>
            <a:r>
              <a:rPr lang="en-US" sz="5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Reneau</a:t>
            </a:r>
            <a:r>
              <a:rPr lang="en-US" sz="5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Duke University Hart Fellow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5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John Wright, Central Library, Fulton County Library System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129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52342-AED1-1848-4991-D6F54D89A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FORCE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994AF-83EB-3CFE-AB18-C3C81B5D82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552" y="2576512"/>
            <a:ext cx="10869248" cy="4056299"/>
          </a:xfrm>
        </p:spPr>
        <p:txBody>
          <a:bodyPr>
            <a:normAutofit fontScale="25000" lnSpcReduction="20000"/>
          </a:bodyPr>
          <a:lstStyle/>
          <a:p>
            <a:r>
              <a:rPr lang="en-US" sz="8600" b="1" dirty="0"/>
              <a:t>MEETINGS: 	</a:t>
            </a:r>
            <a:r>
              <a:rPr lang="en-US" sz="8600" dirty="0"/>
              <a:t>		OCTOBER 2021- JANUARY 2023</a:t>
            </a:r>
          </a:p>
          <a:p>
            <a:r>
              <a:rPr lang="en-US" sz="8600" b="1" dirty="0"/>
              <a:t>MEMBERS: </a:t>
            </a:r>
            <a:r>
              <a:rPr lang="en-US" sz="8600" dirty="0"/>
              <a:t>			6 MEMBERS, 8 VACANCIES</a:t>
            </a:r>
          </a:p>
          <a:p>
            <a:r>
              <a:rPr lang="en-US" sz="8600" b="1" dirty="0"/>
              <a:t>BYLAWS:</a:t>
            </a:r>
            <a:r>
              <a:rPr lang="en-US" sz="8600" dirty="0"/>
              <a:t>			DECEMBER 2022</a:t>
            </a:r>
          </a:p>
          <a:p>
            <a:r>
              <a:rPr lang="en-US" sz="8600" b="1" dirty="0"/>
              <a:t>ACCESSABILTY: </a:t>
            </a:r>
            <a:r>
              <a:rPr lang="en-US" sz="8600" dirty="0"/>
              <a:t>		ZOOM &amp; PUBLIC COMMENTS</a:t>
            </a:r>
          </a:p>
          <a:p>
            <a:r>
              <a:rPr lang="en-US" sz="8600" b="1" dirty="0"/>
              <a:t>COUNTY SUPPORT: </a:t>
            </a:r>
            <a:r>
              <a:rPr lang="en-US" sz="8600" dirty="0"/>
              <a:t>		FRAN CALHOUN</a:t>
            </a:r>
          </a:p>
          <a:p>
            <a:r>
              <a:rPr lang="en-US" sz="8600" dirty="0"/>
              <a:t>				JASMINE CAMPBELL</a:t>
            </a:r>
          </a:p>
          <a:p>
            <a:r>
              <a:rPr lang="en-US" sz="8600" dirty="0"/>
              <a:t>				ATTORYNEY DENVAL STEWART</a:t>
            </a:r>
          </a:p>
          <a:p>
            <a:r>
              <a:rPr lang="en-US" sz="8600" b="1" dirty="0"/>
              <a:t>PRESENTATIONS:</a:t>
            </a:r>
            <a:r>
              <a:rPr lang="en-US" sz="8600" dirty="0"/>
              <a:t>		L.A </a:t>
            </a:r>
            <a:r>
              <a:rPr lang="en-US" sz="8600"/>
              <a:t>COUNTY SUPERVISOR JANICE HAHN</a:t>
            </a:r>
            <a:endParaRPr lang="en-US" sz="8600" dirty="0"/>
          </a:p>
          <a:p>
            <a:r>
              <a:rPr lang="en-US" sz="8600" dirty="0"/>
              <a:t>			 	ATTORNEY BEN CRUMP</a:t>
            </a:r>
          </a:p>
          <a:p>
            <a:r>
              <a:rPr lang="en-US" sz="8600" dirty="0"/>
              <a:t>			</a:t>
            </a: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13761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66A9F-1431-8882-4867-63B4195A5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3A830-D9EE-3C43-B01C-D442D0AB2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RESEARCHERS: 		JOHN WRIGHT, CENTRAL LIBRARY, SPECIAL COLLECTIONS</a:t>
            </a:r>
          </a:p>
          <a:p>
            <a:r>
              <a:rPr lang="en-US" dirty="0"/>
              <a:t>				OLIVIA RESEAU, DUKE UNIVERSITY HART FEL.LOW</a:t>
            </a:r>
          </a:p>
          <a:p>
            <a:r>
              <a:rPr lang="en-US" dirty="0"/>
              <a:t>				DR. KARCHEIK SIMS-ALVARADO, CHAIR</a:t>
            </a:r>
          </a:p>
          <a:p>
            <a:r>
              <a:rPr lang="en-US" dirty="0"/>
              <a:t>Area of Interest for Task Force:  	See Repor</a:t>
            </a:r>
            <a:r>
              <a:rPr lang="en-US" i="1" dirty="0"/>
              <a:t>t</a:t>
            </a:r>
            <a:endParaRPr lang="en-US" dirty="0"/>
          </a:p>
          <a:p>
            <a:r>
              <a:rPr lang="en-US" dirty="0"/>
              <a:t>CASE STUDY 1: 	BAGLEY PARK</a:t>
            </a:r>
          </a:p>
          <a:p>
            <a:r>
              <a:rPr lang="en-US" dirty="0"/>
              <a:t>CASE SUDY   2: 	CONVICT LABOR</a:t>
            </a:r>
          </a:p>
          <a:p>
            <a:r>
              <a:rPr lang="en-US" dirty="0"/>
              <a:t>CASE STUDY 3: 	FULTON COUNTY AND SLAVERY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406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74CF7-B01E-1CD6-B713-23B1B6B37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EFCF3-7FE7-73B8-1F3B-685F1EF88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TWO STUDIES: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EMPERICAL STUDY BASED ON QUANITATIVE AND QUALITATIVE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FEASABILTY STUDY</a:t>
            </a:r>
          </a:p>
          <a:p>
            <a:pPr algn="ctr"/>
            <a:r>
              <a:rPr lang="en-US" b="1" dirty="0"/>
              <a:t>RECOMMENDATIONS ARE SUPPORTED BY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FINDINGS FROM BOTH STUDIES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PUBLIC MEETINGS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SURVEY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230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61EE0-1C1F-7D44-0BC3-9CDC146D3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E5CB0-B295-6250-9491-8B2F63E64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200" b="1" dirty="0"/>
              <a:t>EMPERICAL DATA STUDY: PERFORMED BY SCHOLARS AND STUDENTS:</a:t>
            </a:r>
          </a:p>
          <a:p>
            <a:r>
              <a:rPr lang="en-US" sz="11200" b="1" dirty="0"/>
              <a:t>	ATLANTA UNIVERSITY CENTER</a:t>
            </a:r>
          </a:p>
          <a:p>
            <a:r>
              <a:rPr lang="en-US" sz="11200" b="1" dirty="0"/>
              <a:t>	EMORY UNIVERSITY</a:t>
            </a:r>
          </a:p>
          <a:p>
            <a:r>
              <a:rPr lang="en-US" sz="11200" b="1" dirty="0"/>
              <a:t>	GEORGIA STATE UNIVERSITY</a:t>
            </a:r>
          </a:p>
          <a:p>
            <a:r>
              <a:rPr lang="en-US" sz="11200" b="1" dirty="0"/>
              <a:t>	</a:t>
            </a:r>
            <a:endParaRPr lang="en-US" dirty="0"/>
          </a:p>
          <a:p>
            <a:endParaRPr lang="en-US" dirty="0"/>
          </a:p>
          <a:p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33708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99477-BDCE-42C2-13F4-D9182A9BA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BEA0F-2307-627F-E416-7830A546B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sz="5600" b="1" dirty="0"/>
              <a:t>	AUC, GSU, AND EMORY ARCHIVES</a:t>
            </a:r>
          </a:p>
          <a:p>
            <a:r>
              <a:rPr lang="en-US" sz="5600" b="1" dirty="0"/>
              <a:t>	NATIONAL AND STATE ARCHIVES</a:t>
            </a:r>
          </a:p>
          <a:p>
            <a:r>
              <a:rPr lang="en-US" sz="5600" b="1" dirty="0"/>
              <a:t>	FULTON COUNTY LIBRARIES</a:t>
            </a:r>
          </a:p>
          <a:p>
            <a:r>
              <a:rPr lang="en-US" sz="5600" b="1" dirty="0"/>
              <a:t>	FULTON COUNTY VITAL RECORDS</a:t>
            </a:r>
          </a:p>
          <a:p>
            <a:r>
              <a:rPr lang="en-US" sz="5600" b="1" dirty="0"/>
              <a:t>	FULTON COUNTY DEEDS AND WILLS</a:t>
            </a:r>
          </a:p>
          <a:p>
            <a:r>
              <a:rPr lang="en-US" sz="5600" b="1" dirty="0"/>
              <a:t>	FULTON COUNTY PROBRATE COURTS/ CLERKS OFFICE</a:t>
            </a:r>
          </a:p>
          <a:p>
            <a:r>
              <a:rPr lang="en-US" sz="5600" b="1" dirty="0"/>
              <a:t>	FULTN COUNTY  TAX ASSESSOR RECORDS</a:t>
            </a:r>
          </a:p>
          <a:p>
            <a:r>
              <a:rPr lang="en-US" sz="5600" b="1" dirty="0"/>
              <a:t>	FULTON COUNTY VOTER REGISTRATION  OFFICE</a:t>
            </a:r>
          </a:p>
          <a:p>
            <a:r>
              <a:rPr lang="en-US" sz="5600" b="1" dirty="0"/>
              <a:t>	AND OTHER FULTON COUNTY DEPARTMENTS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785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3F6DC-0042-D8E3-F4A1-E809E6DAC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SUPPORT: APRIL 2023-OCT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CEE9E-624C-4802-CF79-74D8ABBFA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COST OF STUDY: </a:t>
            </a:r>
          </a:p>
          <a:p>
            <a:r>
              <a:rPr lang="en-US" dirty="0"/>
              <a:t>3 TO 6 RESEARCHERS FOR EMPERICAL STUDY: 	$210,000 </a:t>
            </a:r>
          </a:p>
          <a:p>
            <a:r>
              <a:rPr lang="en-US" dirty="0"/>
              <a:t>FEASABILTY STUDY (RFP)				   $30,000</a:t>
            </a:r>
          </a:p>
          <a:p>
            <a:r>
              <a:rPr lang="en-US" dirty="0"/>
              <a:t>ADMINISTRATIVE SUPPORT: 				     $5,000</a:t>
            </a:r>
          </a:p>
          <a:p>
            <a:r>
              <a:rPr lang="en-US" dirty="0"/>
              <a:t>PUBLIC MEETINGS: 					     $5,000</a:t>
            </a:r>
          </a:p>
          <a:p>
            <a:r>
              <a:rPr lang="en-US" dirty="0"/>
              <a:t>							________</a:t>
            </a:r>
          </a:p>
          <a:p>
            <a:r>
              <a:rPr lang="en-US" dirty="0"/>
              <a:t>							$250,000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717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D3A60-FDA2-6DD3-93A7-C581B4E25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 TO BOC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E9933-0C1C-2687-09A6-3B3A20A28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TIMELINE: NOVEMBER 2024</a:t>
            </a:r>
          </a:p>
          <a:p>
            <a:endParaRPr lang="en-US" dirty="0"/>
          </a:p>
          <a:p>
            <a:r>
              <a:rPr lang="en-US" dirty="0"/>
              <a:t>PRESENTATION OF REPORTS AND RECOMMENDATIONS SUPPORTED BY STUDIES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440292"/>
      </p:ext>
    </p:extLst>
  </p:cSld>
  <p:clrMapOvr>
    <a:masterClrMapping/>
  </p:clrMapOvr>
</p:sld>
</file>

<file path=ppt/theme/theme1.xml><?xml version="1.0" encoding="utf-8"?>
<a:theme xmlns:a="http://schemas.openxmlformats.org/drawingml/2006/main" name="MatrixVTI">
  <a:themeElements>
    <a:clrScheme name="AnalogousFromLightSeedRightStep">
      <a:dk1>
        <a:srgbClr val="000000"/>
      </a:dk1>
      <a:lt1>
        <a:srgbClr val="FFFFFF"/>
      </a:lt1>
      <a:dk2>
        <a:srgbClr val="412524"/>
      </a:dk2>
      <a:lt2>
        <a:srgbClr val="E2E8E8"/>
      </a:lt2>
      <a:accent1>
        <a:srgbClr val="C69896"/>
      </a:accent1>
      <a:accent2>
        <a:srgbClr val="BA997F"/>
      </a:accent2>
      <a:accent3>
        <a:srgbClr val="AAA480"/>
      </a:accent3>
      <a:accent4>
        <a:srgbClr val="9BAA74"/>
      </a:accent4>
      <a:accent5>
        <a:srgbClr val="8FAC82"/>
      </a:accent5>
      <a:accent6>
        <a:srgbClr val="78B07E"/>
      </a:accent6>
      <a:hlink>
        <a:srgbClr val="568D8F"/>
      </a:hlink>
      <a:folHlink>
        <a:srgbClr val="7F7F7F"/>
      </a:folHlink>
    </a:clrScheme>
    <a:fontScheme name="Custom 4">
      <a:majorFont>
        <a:latin typeface="Bahnschrif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trixVTI" id="{A2576CCC-A559-4FD4-A542-772649F65A84}" vid="{5CBC41A9-80A0-44C6-90CD-6D86303435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1488</TotalTime>
  <Words>437</Words>
  <Application>Microsoft Macintosh PowerPoint</Application>
  <PresentationFormat>Widescreen</PresentationFormat>
  <Paragraphs>77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Avenir Next LT Pro</vt:lpstr>
      <vt:lpstr>Bahnschrift</vt:lpstr>
      <vt:lpstr>Calibri</vt:lpstr>
      <vt:lpstr>Times New Roman</vt:lpstr>
      <vt:lpstr>MatrixVTI</vt:lpstr>
      <vt:lpstr>Fulton County Reparations  Task Force Report </vt:lpstr>
      <vt:lpstr>  TASK FORCE ADVISORY BOARD  &amp; RESEARCHERS </vt:lpstr>
      <vt:lpstr>TASK FORCE SUMMARY</vt:lpstr>
      <vt:lpstr>RESEARCH</vt:lpstr>
      <vt:lpstr>RECOMMENDATIONS</vt:lpstr>
      <vt:lpstr>RESESEARCH</vt:lpstr>
      <vt:lpstr>RECORDS</vt:lpstr>
      <vt:lpstr>SUPPORT: APRIL 2023-OCT 2024</vt:lpstr>
      <vt:lpstr>RECOMMENDATION TO BOC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Fulton County Reparations  Task Force Report </dc:title>
  <dc:creator>Karcheik Sims-alvarado</dc:creator>
  <cp:lastModifiedBy>Karcheik Sims-alvarado</cp:lastModifiedBy>
  <cp:revision>4</cp:revision>
  <cp:lastPrinted>2023-01-18T16:15:00Z</cp:lastPrinted>
  <dcterms:created xsi:type="dcterms:W3CDTF">2023-01-17T20:59:38Z</dcterms:created>
  <dcterms:modified xsi:type="dcterms:W3CDTF">2023-01-18T21:47:59Z</dcterms:modified>
</cp:coreProperties>
</file>