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380" r:id="rId3"/>
    <p:sldId id="366" r:id="rId4"/>
    <p:sldId id="373" r:id="rId5"/>
    <p:sldId id="374" r:id="rId6"/>
    <p:sldId id="377" r:id="rId7"/>
    <p:sldId id="376" r:id="rId8"/>
    <p:sldId id="379" r:id="rId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080DD9-948A-4AFF-9B16-AFF3FCB5DC40}">
          <p14:sldIdLst>
            <p14:sldId id="256"/>
            <p14:sldId id="380"/>
            <p14:sldId id="366"/>
            <p14:sldId id="373"/>
            <p14:sldId id="374"/>
            <p14:sldId id="377"/>
            <p14:sldId id="376"/>
            <p14:sldId id="379"/>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3ED"/>
    <a:srgbClr val="EAC0B0"/>
    <a:srgbClr val="D8776C"/>
    <a:srgbClr val="314E6C"/>
    <a:srgbClr val="E79F33"/>
    <a:srgbClr val="71AA41"/>
    <a:srgbClr val="0184A8"/>
    <a:srgbClr val="7D2E92"/>
    <a:srgbClr val="D61A21"/>
    <a:srgbClr val="4568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3447" autoAdjust="0"/>
  </p:normalViewPr>
  <p:slideViewPr>
    <p:cSldViewPr snapToGrid="0">
      <p:cViewPr>
        <p:scale>
          <a:sx n="72" d="100"/>
          <a:sy n="72" d="100"/>
        </p:scale>
        <p:origin x="-450" y="0"/>
      </p:cViewPr>
      <p:guideLst>
        <p:guide orient="horz" pos="2160"/>
        <p:guide pos="3840"/>
      </p:guideLst>
    </p:cSldViewPr>
  </p:slideViewPr>
  <p:notesTextViewPr>
    <p:cViewPr>
      <p:scale>
        <a:sx n="3" d="2"/>
        <a:sy n="3" d="2"/>
      </p:scale>
      <p:origin x="0" y="0"/>
    </p:cViewPr>
  </p:notesTextViewPr>
  <p:sorterViewPr>
    <p:cViewPr>
      <p:scale>
        <a:sx n="100" d="100"/>
        <a:sy n="100" d="100"/>
      </p:scale>
      <p:origin x="0" y="-24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170583" cy="482027"/>
          </a:xfrm>
          <a:prstGeom prst="rect">
            <a:avLst/>
          </a:prstGeom>
        </p:spPr>
        <p:txBody>
          <a:bodyPr vert="horz" lIns="94821" tIns="47410" rIns="94821" bIns="47410" rtlCol="0"/>
          <a:lstStyle>
            <a:lvl1pPr algn="l">
              <a:defRPr sz="1200"/>
            </a:lvl1pPr>
          </a:lstStyle>
          <a:p>
            <a:endParaRPr lang="en-US" dirty="0"/>
          </a:p>
        </p:txBody>
      </p:sp>
      <p:sp>
        <p:nvSpPr>
          <p:cNvPr id="3" name="Date Placeholder 2"/>
          <p:cNvSpPr>
            <a:spLocks noGrp="1"/>
          </p:cNvSpPr>
          <p:nvPr>
            <p:ph type="dt" sz="quarter" idx="1"/>
          </p:nvPr>
        </p:nvSpPr>
        <p:spPr>
          <a:xfrm>
            <a:off x="4142965" y="4"/>
            <a:ext cx="3170583" cy="482027"/>
          </a:xfrm>
          <a:prstGeom prst="rect">
            <a:avLst/>
          </a:prstGeom>
        </p:spPr>
        <p:txBody>
          <a:bodyPr vert="horz" lIns="94821" tIns="47410" rIns="94821" bIns="47410" rtlCol="0"/>
          <a:lstStyle>
            <a:lvl1pPr algn="r">
              <a:defRPr sz="1200"/>
            </a:lvl1pPr>
          </a:lstStyle>
          <a:p>
            <a:fld id="{8548C813-8B59-43F5-AD35-69FE7C1885A4}" type="datetimeFigureOut">
              <a:rPr lang="en-US" smtClean="0"/>
              <a:t>6/11/2019</a:t>
            </a:fld>
            <a:endParaRPr lang="en-US" dirty="0"/>
          </a:p>
        </p:txBody>
      </p:sp>
      <p:sp>
        <p:nvSpPr>
          <p:cNvPr id="4" name="Footer Placeholder 3"/>
          <p:cNvSpPr>
            <a:spLocks noGrp="1"/>
          </p:cNvSpPr>
          <p:nvPr>
            <p:ph type="ftr" sz="quarter" idx="2"/>
          </p:nvPr>
        </p:nvSpPr>
        <p:spPr>
          <a:xfrm>
            <a:off x="3" y="9119176"/>
            <a:ext cx="3170583" cy="482027"/>
          </a:xfrm>
          <a:prstGeom prst="rect">
            <a:avLst/>
          </a:prstGeom>
        </p:spPr>
        <p:txBody>
          <a:bodyPr vert="horz" lIns="94821" tIns="47410" rIns="94821" bIns="4741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5" y="9119176"/>
            <a:ext cx="3170583" cy="482027"/>
          </a:xfrm>
          <a:prstGeom prst="rect">
            <a:avLst/>
          </a:prstGeom>
        </p:spPr>
        <p:txBody>
          <a:bodyPr vert="horz" lIns="94821" tIns="47410" rIns="94821" bIns="47410" rtlCol="0" anchor="b"/>
          <a:lstStyle>
            <a:lvl1pPr algn="r">
              <a:defRPr sz="1200"/>
            </a:lvl1pPr>
          </a:lstStyle>
          <a:p>
            <a:fld id="{3911BDCF-64DA-495D-A1AB-A70A17A3B198}" type="slidenum">
              <a:rPr lang="en-US" smtClean="0"/>
              <a:t>‹#›</a:t>
            </a:fld>
            <a:endParaRPr lang="en-US" dirty="0"/>
          </a:p>
        </p:txBody>
      </p:sp>
    </p:spTree>
    <p:extLst>
      <p:ext uri="{BB962C8B-B14F-4D97-AF65-F5344CB8AC3E}">
        <p14:creationId xmlns:p14="http://schemas.microsoft.com/office/powerpoint/2010/main" val="154129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170583" cy="482027"/>
          </a:xfrm>
          <a:prstGeom prst="rect">
            <a:avLst/>
          </a:prstGeom>
        </p:spPr>
        <p:txBody>
          <a:bodyPr vert="horz" lIns="94821" tIns="47410" rIns="94821" bIns="47410" rtlCol="0"/>
          <a:lstStyle>
            <a:lvl1pPr algn="l">
              <a:defRPr sz="1200"/>
            </a:lvl1pPr>
          </a:lstStyle>
          <a:p>
            <a:endParaRPr lang="en-US" dirty="0"/>
          </a:p>
        </p:txBody>
      </p:sp>
      <p:sp>
        <p:nvSpPr>
          <p:cNvPr id="3" name="Date Placeholder 2"/>
          <p:cNvSpPr>
            <a:spLocks noGrp="1"/>
          </p:cNvSpPr>
          <p:nvPr>
            <p:ph type="dt" idx="1"/>
          </p:nvPr>
        </p:nvSpPr>
        <p:spPr>
          <a:xfrm>
            <a:off x="4142965" y="4"/>
            <a:ext cx="3170583" cy="482027"/>
          </a:xfrm>
          <a:prstGeom prst="rect">
            <a:avLst/>
          </a:prstGeom>
        </p:spPr>
        <p:txBody>
          <a:bodyPr vert="horz" lIns="94821" tIns="47410" rIns="94821" bIns="47410" rtlCol="0"/>
          <a:lstStyle>
            <a:lvl1pPr algn="r">
              <a:defRPr sz="1200"/>
            </a:lvl1pPr>
          </a:lstStyle>
          <a:p>
            <a:fld id="{45899A58-AB8C-453F-9C19-ABEBDE8B414F}" type="datetimeFigureOut">
              <a:rPr lang="en-US" smtClean="0"/>
              <a:t>6/11/2019</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4821" tIns="47410" rIns="94821" bIns="47410" rtlCol="0" anchor="ctr"/>
          <a:lstStyle/>
          <a:p>
            <a:endParaRPr lang="en-US" dirty="0"/>
          </a:p>
        </p:txBody>
      </p:sp>
      <p:sp>
        <p:nvSpPr>
          <p:cNvPr id="5" name="Notes Placeholder 4"/>
          <p:cNvSpPr>
            <a:spLocks noGrp="1"/>
          </p:cNvSpPr>
          <p:nvPr>
            <p:ph type="body" sz="quarter" idx="3"/>
          </p:nvPr>
        </p:nvSpPr>
        <p:spPr>
          <a:xfrm>
            <a:off x="732185" y="4620250"/>
            <a:ext cx="5850835" cy="3780800"/>
          </a:xfrm>
          <a:prstGeom prst="rect">
            <a:avLst/>
          </a:prstGeom>
        </p:spPr>
        <p:txBody>
          <a:bodyPr vert="horz" lIns="94821" tIns="47410" rIns="94821" bIns="4741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9119176"/>
            <a:ext cx="3170583" cy="482027"/>
          </a:xfrm>
          <a:prstGeom prst="rect">
            <a:avLst/>
          </a:prstGeom>
        </p:spPr>
        <p:txBody>
          <a:bodyPr vert="horz" lIns="94821" tIns="47410" rIns="94821" bIns="4741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2965" y="9119176"/>
            <a:ext cx="3170583" cy="482027"/>
          </a:xfrm>
          <a:prstGeom prst="rect">
            <a:avLst/>
          </a:prstGeom>
        </p:spPr>
        <p:txBody>
          <a:bodyPr vert="horz" lIns="94821" tIns="47410" rIns="94821" bIns="47410" rtlCol="0" anchor="b"/>
          <a:lstStyle>
            <a:lvl1pPr algn="r">
              <a:defRPr sz="1200"/>
            </a:lvl1pPr>
          </a:lstStyle>
          <a:p>
            <a:fld id="{BE32FA4F-ED1D-4A05-877C-37BBF52716C9}" type="slidenum">
              <a:rPr lang="en-US" smtClean="0"/>
              <a:t>‹#›</a:t>
            </a:fld>
            <a:endParaRPr lang="en-US" dirty="0"/>
          </a:p>
        </p:txBody>
      </p:sp>
    </p:spTree>
    <p:extLst>
      <p:ext uri="{BB962C8B-B14F-4D97-AF65-F5344CB8AC3E}">
        <p14:creationId xmlns:p14="http://schemas.microsoft.com/office/powerpoint/2010/main" val="1290808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2FA4F-ED1D-4A05-877C-37BBF52716C9}" type="slidenum">
              <a:rPr lang="en-US" smtClean="0"/>
              <a:t>1</a:t>
            </a:fld>
            <a:endParaRPr lang="en-US" dirty="0"/>
          </a:p>
        </p:txBody>
      </p:sp>
    </p:spTree>
    <p:extLst>
      <p:ext uri="{BB962C8B-B14F-4D97-AF65-F5344CB8AC3E}">
        <p14:creationId xmlns:p14="http://schemas.microsoft.com/office/powerpoint/2010/main" val="2538222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2FA4F-ED1D-4A05-877C-37BBF52716C9}" type="slidenum">
              <a:rPr lang="en-US" smtClean="0"/>
              <a:t>2</a:t>
            </a:fld>
            <a:endParaRPr lang="en-US" dirty="0"/>
          </a:p>
        </p:txBody>
      </p:sp>
    </p:spTree>
    <p:extLst>
      <p:ext uri="{BB962C8B-B14F-4D97-AF65-F5344CB8AC3E}">
        <p14:creationId xmlns:p14="http://schemas.microsoft.com/office/powerpoint/2010/main" val="2243173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2FA4F-ED1D-4A05-877C-37BBF52716C9}" type="slidenum">
              <a:rPr lang="en-US" smtClean="0"/>
              <a:t>3</a:t>
            </a:fld>
            <a:endParaRPr lang="en-US" dirty="0"/>
          </a:p>
        </p:txBody>
      </p:sp>
    </p:spTree>
    <p:extLst>
      <p:ext uri="{BB962C8B-B14F-4D97-AF65-F5344CB8AC3E}">
        <p14:creationId xmlns:p14="http://schemas.microsoft.com/office/powerpoint/2010/main" val="3669370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2FA4F-ED1D-4A05-877C-37BBF52716C9}" type="slidenum">
              <a:rPr lang="en-US" smtClean="0"/>
              <a:t>4</a:t>
            </a:fld>
            <a:endParaRPr lang="en-US" dirty="0"/>
          </a:p>
        </p:txBody>
      </p:sp>
    </p:spTree>
    <p:extLst>
      <p:ext uri="{BB962C8B-B14F-4D97-AF65-F5344CB8AC3E}">
        <p14:creationId xmlns:p14="http://schemas.microsoft.com/office/powerpoint/2010/main" val="242455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2FA4F-ED1D-4A05-877C-37BBF52716C9}" type="slidenum">
              <a:rPr lang="en-US" smtClean="0"/>
              <a:t>5</a:t>
            </a:fld>
            <a:endParaRPr lang="en-US" dirty="0"/>
          </a:p>
        </p:txBody>
      </p:sp>
    </p:spTree>
    <p:extLst>
      <p:ext uri="{BB962C8B-B14F-4D97-AF65-F5344CB8AC3E}">
        <p14:creationId xmlns:p14="http://schemas.microsoft.com/office/powerpoint/2010/main" val="488035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2FA4F-ED1D-4A05-877C-37BBF52716C9}" type="slidenum">
              <a:rPr lang="en-US" smtClean="0"/>
              <a:t>6</a:t>
            </a:fld>
            <a:endParaRPr lang="en-US" dirty="0"/>
          </a:p>
        </p:txBody>
      </p:sp>
    </p:spTree>
    <p:extLst>
      <p:ext uri="{BB962C8B-B14F-4D97-AF65-F5344CB8AC3E}">
        <p14:creationId xmlns:p14="http://schemas.microsoft.com/office/powerpoint/2010/main" val="2810173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2FA4F-ED1D-4A05-877C-37BBF52716C9}" type="slidenum">
              <a:rPr lang="en-US" smtClean="0"/>
              <a:t>7</a:t>
            </a:fld>
            <a:endParaRPr lang="en-US" dirty="0"/>
          </a:p>
        </p:txBody>
      </p:sp>
    </p:spTree>
    <p:extLst>
      <p:ext uri="{BB962C8B-B14F-4D97-AF65-F5344CB8AC3E}">
        <p14:creationId xmlns:p14="http://schemas.microsoft.com/office/powerpoint/2010/main" val="1456336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2FA4F-ED1D-4A05-877C-37BBF52716C9}" type="slidenum">
              <a:rPr lang="en-US" smtClean="0"/>
              <a:t>8</a:t>
            </a:fld>
            <a:endParaRPr lang="en-US" dirty="0"/>
          </a:p>
        </p:txBody>
      </p:sp>
    </p:spTree>
    <p:extLst>
      <p:ext uri="{BB962C8B-B14F-4D97-AF65-F5344CB8AC3E}">
        <p14:creationId xmlns:p14="http://schemas.microsoft.com/office/powerpoint/2010/main" val="2276305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p:cNvSpPr/>
          <p:nvPr userDrawn="1"/>
        </p:nvSpPr>
        <p:spPr>
          <a:xfrm>
            <a:off x="95692" y="1382232"/>
            <a:ext cx="4210493" cy="5326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0943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EF573EC-15C3-4834-9433-EE17A9C63A6B}" type="slidenum">
              <a:rPr lang="en-US" smtClean="0"/>
              <a:t>‹#›</a:t>
            </a:fld>
            <a:endParaRPr lang="en-US" dirty="0"/>
          </a:p>
        </p:txBody>
      </p:sp>
    </p:spTree>
    <p:extLst>
      <p:ext uri="{BB962C8B-B14F-4D97-AF65-F5344CB8AC3E}">
        <p14:creationId xmlns:p14="http://schemas.microsoft.com/office/powerpoint/2010/main" val="2521569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EF573EC-15C3-4834-9433-EE17A9C63A6B}" type="slidenum">
              <a:rPr lang="en-US" smtClean="0"/>
              <a:t>‹#›</a:t>
            </a:fld>
            <a:endParaRPr lang="en-US" dirty="0"/>
          </a:p>
        </p:txBody>
      </p:sp>
    </p:spTree>
    <p:extLst>
      <p:ext uri="{BB962C8B-B14F-4D97-AF65-F5344CB8AC3E}">
        <p14:creationId xmlns:p14="http://schemas.microsoft.com/office/powerpoint/2010/main" val="1802605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EF573EC-15C3-4834-9433-EE17A9C63A6B}" type="slidenum">
              <a:rPr lang="en-US" smtClean="0"/>
              <a:t>‹#›</a:t>
            </a:fld>
            <a:endParaRPr lang="en-US" dirty="0"/>
          </a:p>
        </p:txBody>
      </p:sp>
    </p:spTree>
    <p:extLst>
      <p:ext uri="{BB962C8B-B14F-4D97-AF65-F5344CB8AC3E}">
        <p14:creationId xmlns:p14="http://schemas.microsoft.com/office/powerpoint/2010/main" val="1361765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5EF573EC-15C3-4834-9433-EE17A9C63A6B}" type="slidenum">
              <a:rPr lang="en-US" smtClean="0"/>
              <a:t>‹#›</a:t>
            </a:fld>
            <a:endParaRPr lang="en-US" dirty="0"/>
          </a:p>
        </p:txBody>
      </p:sp>
    </p:spTree>
    <p:extLst>
      <p:ext uri="{BB962C8B-B14F-4D97-AF65-F5344CB8AC3E}">
        <p14:creationId xmlns:p14="http://schemas.microsoft.com/office/powerpoint/2010/main" val="767335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EF573EC-15C3-4834-9433-EE17A9C63A6B}" type="slidenum">
              <a:rPr lang="en-US" smtClean="0"/>
              <a:t>‹#›</a:t>
            </a:fld>
            <a:endParaRPr lang="en-US" dirty="0"/>
          </a:p>
        </p:txBody>
      </p:sp>
    </p:spTree>
    <p:extLst>
      <p:ext uri="{BB962C8B-B14F-4D97-AF65-F5344CB8AC3E}">
        <p14:creationId xmlns:p14="http://schemas.microsoft.com/office/powerpoint/2010/main" val="2040188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106326" y="-95693"/>
            <a:ext cx="12642112" cy="7176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08621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8" name="Rectangle 7"/>
          <p:cNvSpPr/>
          <p:nvPr userDrawn="1"/>
        </p:nvSpPr>
        <p:spPr>
          <a:xfrm>
            <a:off x="0" y="-95692"/>
            <a:ext cx="12192000" cy="52631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3124311"/>
            <a:ext cx="12192000" cy="45719"/>
          </a:xfrm>
          <a:prstGeom prst="rect">
            <a:avLst/>
          </a:prstGeom>
          <a:solidFill>
            <a:srgbClr val="EAC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62684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Rectangle 24"/>
          <p:cNvSpPr/>
          <p:nvPr userDrawn="1"/>
        </p:nvSpPr>
        <p:spPr>
          <a:xfrm>
            <a:off x="0" y="1066911"/>
            <a:ext cx="12192000" cy="45719"/>
          </a:xfrm>
          <a:prstGeom prst="rect">
            <a:avLst/>
          </a:prstGeom>
          <a:solidFill>
            <a:srgbClr val="EAC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l="10306" t="28992" r="9786" b="30697"/>
          <a:stretch/>
        </p:blipFill>
        <p:spPr>
          <a:xfrm>
            <a:off x="9009740" y="5560827"/>
            <a:ext cx="2973151" cy="1158949"/>
          </a:xfrm>
          <a:prstGeom prst="rect">
            <a:avLst/>
          </a:prstGeom>
        </p:spPr>
      </p:pic>
      <p:sp>
        <p:nvSpPr>
          <p:cNvPr id="27" name="TextBox 26"/>
          <p:cNvSpPr txBox="1"/>
          <p:nvPr userDrawn="1"/>
        </p:nvSpPr>
        <p:spPr>
          <a:xfrm>
            <a:off x="350874" y="1558733"/>
            <a:ext cx="11632018" cy="258532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solidFill>
                  <a:schemeClr val="tx1">
                    <a:lumMod val="65000"/>
                    <a:lumOff val="35000"/>
                  </a:schemeClr>
                </a:solidFill>
                <a:latin typeface="Arial" panose="020B0604020202020204" pitchFamily="34" charset="0"/>
                <a:cs typeface="Arial" panose="020B0604020202020204" pitchFamily="34" charset="0"/>
              </a:rPr>
              <a:t>Point A</a:t>
            </a:r>
          </a:p>
          <a:p>
            <a:pPr marL="285750" indent="-285750">
              <a:lnSpc>
                <a:spcPct val="150000"/>
              </a:lnSpc>
              <a:buFont typeface="Arial" panose="020B0604020202020204" pitchFamily="34" charset="0"/>
              <a:buChar char="•"/>
            </a:pPr>
            <a:r>
              <a:rPr lang="en-US" sz="2400" dirty="0">
                <a:solidFill>
                  <a:schemeClr val="tx1">
                    <a:lumMod val="65000"/>
                    <a:lumOff val="35000"/>
                  </a:schemeClr>
                </a:solidFill>
                <a:latin typeface="Arial" panose="020B0604020202020204" pitchFamily="34" charset="0"/>
                <a:cs typeface="Arial" panose="020B0604020202020204" pitchFamily="34" charset="0"/>
              </a:rPr>
              <a:t>Point B</a:t>
            </a:r>
          </a:p>
          <a:p>
            <a:pPr marL="285750" indent="-285750">
              <a:lnSpc>
                <a:spcPct val="150000"/>
              </a:lnSpc>
              <a:buFont typeface="Arial" panose="020B0604020202020204" pitchFamily="34" charset="0"/>
              <a:buChar char="•"/>
            </a:pPr>
            <a:r>
              <a:rPr lang="en-US" sz="2400" dirty="0">
                <a:solidFill>
                  <a:schemeClr val="tx1">
                    <a:lumMod val="65000"/>
                    <a:lumOff val="35000"/>
                  </a:schemeClr>
                </a:solidFill>
                <a:latin typeface="Arial" panose="020B0604020202020204" pitchFamily="34" charset="0"/>
                <a:cs typeface="Arial" panose="020B0604020202020204" pitchFamily="34" charset="0"/>
              </a:rPr>
              <a:t>Point C</a:t>
            </a:r>
          </a:p>
          <a:p>
            <a:pPr marL="285750" indent="-285750">
              <a:lnSpc>
                <a:spcPct val="150000"/>
              </a:lnSpc>
              <a:buFont typeface="Arial" panose="020B0604020202020204" pitchFamily="34" charset="0"/>
              <a:buChar char="•"/>
            </a:pPr>
            <a:r>
              <a:rPr lang="en-US" sz="2400" dirty="0">
                <a:solidFill>
                  <a:schemeClr val="tx1">
                    <a:lumMod val="65000"/>
                    <a:lumOff val="35000"/>
                  </a:schemeClr>
                </a:solidFill>
                <a:latin typeface="Arial" panose="020B0604020202020204" pitchFamily="34" charset="0"/>
                <a:cs typeface="Arial" panose="020B0604020202020204" pitchFamily="34" charset="0"/>
              </a:rPr>
              <a:t>Point D</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39503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E411965B-ED0E-4726-8B08-9F182E9162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83" y="-82194"/>
            <a:ext cx="12338658" cy="7150813"/>
          </a:xfrm>
          <a:prstGeom prst="rect">
            <a:avLst/>
          </a:prstGeom>
        </p:spPr>
      </p:pic>
      <p:pic>
        <p:nvPicPr>
          <p:cNvPr id="7" name="Picture 6"/>
          <p:cNvPicPr>
            <a:picLocks noChangeAspect="1"/>
          </p:cNvPicPr>
          <p:nvPr/>
        </p:nvPicPr>
        <p:blipFill>
          <a:blip r:embed="rId4"/>
          <a:stretch>
            <a:fillRect/>
          </a:stretch>
        </p:blipFill>
        <p:spPr>
          <a:xfrm>
            <a:off x="10678137" y="6429171"/>
            <a:ext cx="1451421" cy="428829"/>
          </a:xfrm>
          <a:prstGeom prst="rect">
            <a:avLst/>
          </a:prstGeom>
        </p:spPr>
      </p:pic>
      <p:sp>
        <p:nvSpPr>
          <p:cNvPr id="8" name="TextBox 7">
            <a:extLst>
              <a:ext uri="{FF2B5EF4-FFF2-40B4-BE49-F238E27FC236}">
                <a16:creationId xmlns:a16="http://schemas.microsoft.com/office/drawing/2014/main" xmlns="" id="{B870E8CF-5067-4C2C-BEB1-9EB0220EEB93}"/>
              </a:ext>
            </a:extLst>
          </p:cNvPr>
          <p:cNvSpPr txBox="1"/>
          <p:nvPr/>
        </p:nvSpPr>
        <p:spPr>
          <a:xfrm>
            <a:off x="7982183" y="3746506"/>
            <a:ext cx="4147375" cy="1015663"/>
          </a:xfrm>
          <a:prstGeom prst="rect">
            <a:avLst/>
          </a:prstGeom>
          <a:noFill/>
        </p:spPr>
        <p:txBody>
          <a:bodyPr wrap="square" rtlCol="0">
            <a:spAutoFit/>
          </a:bodyPr>
          <a:lstStyle/>
          <a:p>
            <a:pPr algn="ctr"/>
            <a:r>
              <a:rPr lang="en-US" sz="2000" b="1" dirty="0">
                <a:solidFill>
                  <a:schemeClr val="tx1">
                    <a:lumMod val="65000"/>
                    <a:lumOff val="35000"/>
                  </a:schemeClr>
                </a:solidFill>
                <a:latin typeface="Arial" panose="020B0604020202020204" pitchFamily="34" charset="0"/>
                <a:cs typeface="Arial" panose="020B0604020202020204" pitchFamily="34" charset="0"/>
              </a:rPr>
              <a:t>June 2019 </a:t>
            </a:r>
          </a:p>
          <a:p>
            <a:pPr algn="ctr"/>
            <a:r>
              <a:rPr lang="en-US" sz="2000" b="1" dirty="0">
                <a:solidFill>
                  <a:schemeClr val="tx1">
                    <a:lumMod val="65000"/>
                    <a:lumOff val="35000"/>
                  </a:schemeClr>
                </a:solidFill>
                <a:latin typeface="Arial" panose="020B0604020202020204" pitchFamily="34" charset="0"/>
                <a:cs typeface="Arial" panose="020B0604020202020204" pitchFamily="34" charset="0"/>
              </a:rPr>
              <a:t>Short-Term Plan </a:t>
            </a:r>
          </a:p>
          <a:p>
            <a:pPr algn="ctr"/>
            <a:r>
              <a:rPr lang="en-US" sz="2000" b="1" dirty="0">
                <a:solidFill>
                  <a:schemeClr val="tx1">
                    <a:lumMod val="65000"/>
                    <a:lumOff val="35000"/>
                  </a:schemeClr>
                </a:solidFill>
                <a:latin typeface="Arial" panose="020B0604020202020204" pitchFamily="34" charset="0"/>
                <a:cs typeface="Arial" panose="020B0604020202020204" pitchFamily="34" charset="0"/>
              </a:rPr>
              <a:t>Update</a:t>
            </a:r>
            <a:endParaRPr lang="en-US" sz="2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893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6B8EC370-B790-47C5-8AFC-A1D6499BB213}"/>
              </a:ext>
            </a:extLst>
          </p:cNvPr>
          <p:cNvSpPr/>
          <p:nvPr/>
        </p:nvSpPr>
        <p:spPr>
          <a:xfrm>
            <a:off x="8897755" y="5566136"/>
            <a:ext cx="3284306" cy="13018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135876" y="84762"/>
            <a:ext cx="11640113" cy="9377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000" b="1" dirty="0">
              <a:solidFill>
                <a:srgbClr val="324F6D"/>
              </a:solidFill>
              <a:latin typeface="Arial" panose="020B0604020202020204" pitchFamily="34" charset="0"/>
              <a:cs typeface="Arial" panose="020B0604020202020204" pitchFamily="34" charset="0"/>
            </a:endParaRPr>
          </a:p>
        </p:txBody>
      </p:sp>
      <p:sp>
        <p:nvSpPr>
          <p:cNvPr id="17" name="Rectangle 16"/>
          <p:cNvSpPr/>
          <p:nvPr/>
        </p:nvSpPr>
        <p:spPr>
          <a:xfrm>
            <a:off x="4593145" y="-1"/>
            <a:ext cx="2609760" cy="721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txBox="1">
            <a:spLocks/>
          </p:cNvSpPr>
          <p:nvPr/>
        </p:nvSpPr>
        <p:spPr>
          <a:xfrm>
            <a:off x="135875" y="84762"/>
            <a:ext cx="11640113" cy="9377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rgbClr val="324F6D"/>
                </a:solidFill>
                <a:latin typeface="Arial" panose="020B0604020202020204" pitchFamily="34" charset="0"/>
                <a:cs typeface="Arial" panose="020B0604020202020204" pitchFamily="34" charset="0"/>
              </a:rPr>
              <a:t>Executive Summary</a:t>
            </a:r>
            <a:endParaRPr lang="en-US" sz="3200" b="1" dirty="0">
              <a:solidFill>
                <a:srgbClr val="324F6D"/>
              </a:solidFill>
              <a:latin typeface="Arial" panose="020B0604020202020204" pitchFamily="34" charset="0"/>
              <a:cs typeface="Arial" panose="020B0604020202020204" pitchFamily="34" charset="0"/>
            </a:endParaRPr>
          </a:p>
        </p:txBody>
      </p:sp>
      <p:sp>
        <p:nvSpPr>
          <p:cNvPr id="10" name="Rectangle 9"/>
          <p:cNvSpPr/>
          <p:nvPr/>
        </p:nvSpPr>
        <p:spPr>
          <a:xfrm>
            <a:off x="0" y="1066910"/>
            <a:ext cx="8658808" cy="45719"/>
          </a:xfrm>
          <a:prstGeom prst="rect">
            <a:avLst/>
          </a:prstGeom>
          <a:solidFill>
            <a:srgbClr val="EAC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3D915D55-8B5E-47C8-AB0C-67BE8FE8FA0D}"/>
              </a:ext>
            </a:extLst>
          </p:cNvPr>
          <p:cNvSpPr txBox="1"/>
          <p:nvPr/>
        </p:nvSpPr>
        <p:spPr>
          <a:xfrm>
            <a:off x="333344" y="1326013"/>
            <a:ext cx="11640113" cy="4842864"/>
          </a:xfrm>
          <a:prstGeom prst="rect">
            <a:avLst/>
          </a:prstGeom>
          <a:noFill/>
        </p:spPr>
        <p:txBody>
          <a:bodyPr wrap="square" numCol="1" rtlCol="0">
            <a:spAutoFit/>
          </a:bodyPr>
          <a:lstStyle/>
          <a:p>
            <a:pPr>
              <a:lnSpc>
                <a:spcPct val="90000"/>
              </a:lnSpc>
              <a:spcBef>
                <a:spcPct val="0"/>
              </a:spcBef>
              <a:spcAft>
                <a:spcPts val="300"/>
              </a:spcAft>
              <a:tabLst>
                <a:tab pos="2855913" algn="l"/>
                <a:tab pos="7027863" algn="l"/>
                <a:tab pos="9369425" algn="l"/>
              </a:tabLst>
            </a:pPr>
            <a:r>
              <a:rPr lang="en-US" sz="2200" dirty="0">
                <a:solidFill>
                  <a:srgbClr val="45688B"/>
                </a:solidFill>
                <a:latin typeface="Arial" panose="020B0604020202020204" pitchFamily="34" charset="0"/>
                <a:cs typeface="Arial" panose="020B0604020202020204" pitchFamily="34" charset="0"/>
              </a:rPr>
              <a:t>This presentation outlines an update to Fulton County’s Transit Master Plan: </a:t>
            </a:r>
          </a:p>
          <a:p>
            <a:pPr marL="457200" indent="-457200">
              <a:lnSpc>
                <a:spcPct val="90000"/>
              </a:lnSpc>
              <a:spcBef>
                <a:spcPct val="0"/>
              </a:spcBef>
              <a:spcAft>
                <a:spcPts val="300"/>
              </a:spcAft>
              <a:buFont typeface="+mj-lt"/>
              <a:buAutoNum type="arabicPeriod"/>
              <a:tabLst>
                <a:tab pos="2855913" algn="l"/>
                <a:tab pos="7027863" algn="l"/>
                <a:tab pos="9369425" algn="l"/>
              </a:tabLst>
            </a:pPr>
            <a:endParaRPr lang="en-US" sz="800" dirty="0">
              <a:solidFill>
                <a:srgbClr val="45688B"/>
              </a:solidFill>
              <a:latin typeface="Arial" panose="020B0604020202020204" pitchFamily="34" charset="0"/>
              <a:cs typeface="Arial" panose="020B0604020202020204" pitchFamily="34" charset="0"/>
            </a:endParaRPr>
          </a:p>
          <a:p>
            <a:pPr marL="457200" indent="-457200">
              <a:lnSpc>
                <a:spcPct val="90000"/>
              </a:lnSpc>
              <a:spcBef>
                <a:spcPct val="0"/>
              </a:spcBef>
              <a:spcAft>
                <a:spcPts val="300"/>
              </a:spcAft>
              <a:buFont typeface="+mj-lt"/>
              <a:buAutoNum type="arabicPeriod"/>
              <a:tabLst>
                <a:tab pos="2855913" algn="l"/>
                <a:tab pos="7027863" algn="l"/>
                <a:tab pos="9369425" algn="l"/>
              </a:tabLst>
            </a:pPr>
            <a:r>
              <a:rPr lang="en-US" sz="2200" dirty="0">
                <a:solidFill>
                  <a:srgbClr val="45688B"/>
                </a:solidFill>
                <a:latin typeface="Arial" panose="020B0604020202020204" pitchFamily="34" charset="0"/>
                <a:cs typeface="Arial" panose="020B0604020202020204" pitchFamily="34" charset="0"/>
              </a:rPr>
              <a:t>The proposed short-term plan update includes $1.6 B in rapid transit projects across Fulton County, based on the passage of HB 930 (which allows for a 0.2-cent sales tax over 30 years), $100 M in State funding allocated to GA 400, and an assumed $200 M in Federal funding.</a:t>
            </a:r>
          </a:p>
          <a:p>
            <a:pPr marL="457200" indent="-457200">
              <a:lnSpc>
                <a:spcPct val="90000"/>
              </a:lnSpc>
              <a:spcBef>
                <a:spcPct val="0"/>
              </a:spcBef>
              <a:spcAft>
                <a:spcPts val="300"/>
              </a:spcAft>
              <a:buFont typeface="+mj-lt"/>
              <a:buAutoNum type="arabicPeriod"/>
              <a:tabLst>
                <a:tab pos="2855913" algn="l"/>
                <a:tab pos="7027863" algn="l"/>
                <a:tab pos="9369425" algn="l"/>
              </a:tabLst>
            </a:pPr>
            <a:endParaRPr lang="en-US" sz="800" dirty="0">
              <a:solidFill>
                <a:srgbClr val="45688B"/>
              </a:solidFill>
              <a:latin typeface="Arial" panose="020B0604020202020204" pitchFamily="34" charset="0"/>
              <a:cs typeface="Arial" panose="020B0604020202020204" pitchFamily="34" charset="0"/>
            </a:endParaRPr>
          </a:p>
          <a:p>
            <a:pPr marL="457200" indent="-457200">
              <a:lnSpc>
                <a:spcPct val="90000"/>
              </a:lnSpc>
              <a:spcBef>
                <a:spcPct val="0"/>
              </a:spcBef>
              <a:spcAft>
                <a:spcPts val="300"/>
              </a:spcAft>
              <a:buFont typeface="+mj-lt"/>
              <a:buAutoNum type="arabicPeriod"/>
              <a:tabLst>
                <a:tab pos="2855913" algn="l"/>
                <a:tab pos="7027863" algn="l"/>
                <a:tab pos="9369425" algn="l"/>
              </a:tabLst>
            </a:pPr>
            <a:r>
              <a:rPr lang="en-US" sz="2200" dirty="0">
                <a:solidFill>
                  <a:srgbClr val="45688B"/>
                </a:solidFill>
                <a:latin typeface="Arial" panose="020B0604020202020204" pitchFamily="34" charset="0"/>
                <a:cs typeface="Arial" panose="020B0604020202020204" pitchFamily="34" charset="0"/>
              </a:rPr>
              <a:t>The updated project list has been discussed with Mayors across the County to address and largely resolve issues related to equity.</a:t>
            </a:r>
          </a:p>
          <a:p>
            <a:pPr marL="457200" indent="-457200">
              <a:lnSpc>
                <a:spcPct val="90000"/>
              </a:lnSpc>
              <a:spcBef>
                <a:spcPct val="0"/>
              </a:spcBef>
              <a:spcAft>
                <a:spcPts val="300"/>
              </a:spcAft>
              <a:buFont typeface="+mj-lt"/>
              <a:buAutoNum type="arabicPeriod"/>
              <a:tabLst>
                <a:tab pos="2855913" algn="l"/>
                <a:tab pos="7027863" algn="l"/>
                <a:tab pos="9369425" algn="l"/>
              </a:tabLst>
            </a:pPr>
            <a:endParaRPr lang="en-US" sz="800" dirty="0">
              <a:solidFill>
                <a:srgbClr val="45688B"/>
              </a:solidFill>
              <a:latin typeface="Arial" panose="020B0604020202020204" pitchFamily="34" charset="0"/>
              <a:cs typeface="Arial" panose="020B0604020202020204" pitchFamily="34" charset="0"/>
            </a:endParaRPr>
          </a:p>
          <a:p>
            <a:pPr marL="457200" indent="-457200">
              <a:lnSpc>
                <a:spcPct val="90000"/>
              </a:lnSpc>
              <a:spcBef>
                <a:spcPct val="0"/>
              </a:spcBef>
              <a:spcAft>
                <a:spcPts val="300"/>
              </a:spcAft>
              <a:buFont typeface="+mj-lt"/>
              <a:buAutoNum type="arabicPeriod"/>
              <a:tabLst>
                <a:tab pos="2855913" algn="l"/>
                <a:tab pos="7027863" algn="l"/>
                <a:tab pos="9369425" algn="l"/>
              </a:tabLst>
            </a:pPr>
            <a:r>
              <a:rPr lang="en-US" sz="2200" dirty="0">
                <a:solidFill>
                  <a:srgbClr val="45688B"/>
                </a:solidFill>
                <a:latin typeface="Arial" panose="020B0604020202020204" pitchFamily="34" charset="0"/>
                <a:cs typeface="Arial" panose="020B0604020202020204" pitchFamily="34" charset="0"/>
              </a:rPr>
              <a:t>In those discussions, several strategic concerns were raised related to economic development potential (along South Fulton Parkway and the Aerotropolis area), potential ridership and traffic impact (along GA 400), and alternatives to SPLOST-type funding for transit.</a:t>
            </a:r>
          </a:p>
          <a:p>
            <a:pPr marL="457200" indent="-457200">
              <a:lnSpc>
                <a:spcPct val="90000"/>
              </a:lnSpc>
              <a:spcBef>
                <a:spcPct val="0"/>
              </a:spcBef>
              <a:spcAft>
                <a:spcPts val="300"/>
              </a:spcAft>
              <a:buFont typeface="+mj-lt"/>
              <a:buAutoNum type="arabicPeriod"/>
              <a:tabLst>
                <a:tab pos="2855913" algn="l"/>
                <a:tab pos="7027863" algn="l"/>
                <a:tab pos="9369425" algn="l"/>
              </a:tabLst>
            </a:pPr>
            <a:endParaRPr lang="en-US" sz="800" dirty="0">
              <a:solidFill>
                <a:srgbClr val="45688B"/>
              </a:solidFill>
              <a:latin typeface="Arial" panose="020B0604020202020204" pitchFamily="34" charset="0"/>
              <a:cs typeface="Arial" panose="020B0604020202020204" pitchFamily="34" charset="0"/>
            </a:endParaRPr>
          </a:p>
          <a:p>
            <a:pPr marL="457200" indent="-457200">
              <a:lnSpc>
                <a:spcPct val="90000"/>
              </a:lnSpc>
              <a:spcBef>
                <a:spcPct val="0"/>
              </a:spcBef>
              <a:spcAft>
                <a:spcPts val="300"/>
              </a:spcAft>
              <a:buFont typeface="+mj-lt"/>
              <a:buAutoNum type="arabicPeriod"/>
              <a:tabLst>
                <a:tab pos="2855913" algn="l"/>
                <a:tab pos="7027863" algn="l"/>
                <a:tab pos="9369425" algn="l"/>
              </a:tabLst>
            </a:pPr>
            <a:r>
              <a:rPr lang="en-US" sz="2200" dirty="0">
                <a:solidFill>
                  <a:srgbClr val="45688B"/>
                </a:solidFill>
                <a:latin typeface="Arial" panose="020B0604020202020204" pitchFamily="34" charset="0"/>
                <a:cs typeface="Arial" panose="020B0604020202020204" pitchFamily="34" charset="0"/>
              </a:rPr>
              <a:t>More consistent dialogue with the Mayors will be needed as we move forward.</a:t>
            </a:r>
          </a:p>
          <a:p>
            <a:pPr>
              <a:lnSpc>
                <a:spcPct val="90000"/>
              </a:lnSpc>
              <a:spcBef>
                <a:spcPct val="0"/>
              </a:spcBef>
              <a:spcAft>
                <a:spcPts val="300"/>
              </a:spcAft>
              <a:tabLst>
                <a:tab pos="2855913" algn="l"/>
                <a:tab pos="7027863" algn="l"/>
                <a:tab pos="9369425" algn="l"/>
              </a:tabLst>
            </a:pPr>
            <a:endParaRPr lang="en-US" sz="2200" dirty="0">
              <a:solidFill>
                <a:srgbClr val="45688B"/>
              </a:solidFill>
              <a:latin typeface="Arial" panose="020B06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xmlns="" id="{17FE5B80-1D18-4C93-BBE0-455215E6AAF0}"/>
              </a:ext>
            </a:extLst>
          </p:cNvPr>
          <p:cNvSpPr txBox="1">
            <a:spLocks/>
          </p:cNvSpPr>
          <p:nvPr/>
        </p:nvSpPr>
        <p:spPr>
          <a:xfrm>
            <a:off x="11652078" y="6304933"/>
            <a:ext cx="510105" cy="533189"/>
          </a:xfrm>
          <a:prstGeom prst="rect">
            <a:avLst/>
          </a:prstGeom>
        </p:spPr>
        <p:txBody>
          <a:bodyPr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400" dirty="0">
                <a:solidFill>
                  <a:prstClr val="black">
                    <a:lumMod val="65000"/>
                    <a:lumOff val="35000"/>
                  </a:prstClr>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65721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9B2C5D5F-674A-4E3A-B950-DF963E99303C}"/>
              </a:ext>
            </a:extLst>
          </p:cNvPr>
          <p:cNvGrpSpPr/>
          <p:nvPr/>
        </p:nvGrpSpPr>
        <p:grpSpPr>
          <a:xfrm>
            <a:off x="4643341" y="-1"/>
            <a:ext cx="7581310" cy="6858000"/>
            <a:chOff x="4643341" y="0"/>
            <a:chExt cx="7581310" cy="6858000"/>
          </a:xfrm>
        </p:grpSpPr>
        <p:pic>
          <p:nvPicPr>
            <p:cNvPr id="13" name="Picture 12">
              <a:extLst>
                <a:ext uri="{FF2B5EF4-FFF2-40B4-BE49-F238E27FC236}">
                  <a16:creationId xmlns:a16="http://schemas.microsoft.com/office/drawing/2014/main" xmlns="" id="{999B3565-0B8E-4831-B892-F572BCC48A50}"/>
                </a:ext>
              </a:extLst>
            </p:cNvPr>
            <p:cNvPicPr>
              <a:picLocks noChangeAspect="1"/>
            </p:cNvPicPr>
            <p:nvPr/>
          </p:nvPicPr>
          <p:blipFill rotWithShape="1">
            <a:blip r:embed="rId3">
              <a:extLst>
                <a:ext uri="{28A0092B-C50C-407E-A947-70E740481C1C}">
                  <a14:useLocalDpi xmlns:a14="http://schemas.microsoft.com/office/drawing/2010/main" val="0"/>
                </a:ext>
              </a:extLst>
            </a:blip>
            <a:srcRect t="12754" b="17346"/>
            <a:stretch/>
          </p:blipFill>
          <p:spPr>
            <a:xfrm>
              <a:off x="4643341" y="0"/>
              <a:ext cx="7581310" cy="6858000"/>
            </a:xfrm>
            <a:prstGeom prst="rect">
              <a:avLst/>
            </a:prstGeom>
          </p:spPr>
        </p:pic>
        <p:sp>
          <p:nvSpPr>
            <p:cNvPr id="3" name="Rectangle 2">
              <a:extLst>
                <a:ext uri="{FF2B5EF4-FFF2-40B4-BE49-F238E27FC236}">
                  <a16:creationId xmlns:a16="http://schemas.microsoft.com/office/drawing/2014/main" xmlns="" id="{FAC5BA68-5846-4C09-855A-42462D64644D}"/>
                </a:ext>
              </a:extLst>
            </p:cNvPr>
            <p:cNvSpPr/>
            <p:nvPr/>
          </p:nvSpPr>
          <p:spPr>
            <a:xfrm>
              <a:off x="4800600" y="0"/>
              <a:ext cx="2198077" cy="351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angle 6"/>
          <p:cNvSpPr/>
          <p:nvPr/>
        </p:nvSpPr>
        <p:spPr>
          <a:xfrm>
            <a:off x="0" y="1066911"/>
            <a:ext cx="6148873" cy="45719"/>
          </a:xfrm>
          <a:prstGeom prst="rect">
            <a:avLst/>
          </a:prstGeom>
          <a:solidFill>
            <a:srgbClr val="EAC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4651052" y="-1"/>
            <a:ext cx="2609760" cy="943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135876" y="84762"/>
            <a:ext cx="11640113" cy="9377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rgbClr val="324F6D"/>
                </a:solidFill>
                <a:latin typeface="Arial" panose="020B0604020202020204" pitchFamily="34" charset="0"/>
                <a:cs typeface="Arial" panose="020B0604020202020204" pitchFamily="34" charset="0"/>
              </a:rPr>
              <a:t>January 2018 Adopted Short-Term Plan</a:t>
            </a:r>
            <a:endParaRPr lang="en-US" sz="3200" b="1" dirty="0">
              <a:solidFill>
                <a:srgbClr val="324F6D"/>
              </a:solidFill>
              <a:latin typeface="Arial" panose="020B0604020202020204" pitchFamily="34" charset="0"/>
              <a:cs typeface="Arial" panose="020B0604020202020204" pitchFamily="34" charset="0"/>
            </a:endParaRPr>
          </a:p>
        </p:txBody>
      </p:sp>
      <p:sp>
        <p:nvSpPr>
          <p:cNvPr id="9" name="Rectangle 8"/>
          <p:cNvSpPr/>
          <p:nvPr/>
        </p:nvSpPr>
        <p:spPr>
          <a:xfrm>
            <a:off x="0" y="1066910"/>
            <a:ext cx="8658808" cy="45719"/>
          </a:xfrm>
          <a:prstGeom prst="rect">
            <a:avLst/>
          </a:prstGeom>
          <a:solidFill>
            <a:srgbClr val="EAC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xmlns="" id="{A7C05F84-7FBD-49A3-96FD-366E3CB8E0D3}"/>
              </a:ext>
            </a:extLst>
          </p:cNvPr>
          <p:cNvSpPr/>
          <p:nvPr/>
        </p:nvSpPr>
        <p:spPr>
          <a:xfrm>
            <a:off x="233680" y="1235597"/>
            <a:ext cx="4295790" cy="5485714"/>
          </a:xfrm>
          <a:prstGeom prst="roundRect">
            <a:avLst>
              <a:gd name="adj" fmla="val 9410"/>
            </a:avLst>
          </a:prstGeom>
          <a:solidFill>
            <a:srgbClr val="EAC0B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xmlns="" id="{2EDD2D49-DAC1-49B5-AA14-19ADC88DD10D}"/>
              </a:ext>
            </a:extLst>
          </p:cNvPr>
          <p:cNvSpPr txBox="1"/>
          <p:nvPr/>
        </p:nvSpPr>
        <p:spPr>
          <a:xfrm>
            <a:off x="397173" y="1467119"/>
            <a:ext cx="4158647" cy="5363007"/>
          </a:xfrm>
          <a:prstGeom prst="rect">
            <a:avLst/>
          </a:prstGeom>
          <a:noFill/>
        </p:spPr>
        <p:txBody>
          <a:bodyPr wrap="square" rtlCol="0">
            <a:spAutoFit/>
          </a:bodyPr>
          <a:lstStyle/>
          <a:p>
            <a:pPr>
              <a:spcAft>
                <a:spcPts val="300"/>
              </a:spcAft>
            </a:pPr>
            <a:r>
              <a:rPr lang="en-US" sz="1600" b="1" u="sng" dirty="0">
                <a:solidFill>
                  <a:srgbClr val="0184A8"/>
                </a:solidFill>
                <a:latin typeface="Arial" panose="020B0604020202020204" pitchFamily="34" charset="0"/>
                <a:cs typeface="Arial" panose="020B0604020202020204" pitchFamily="34" charset="0"/>
              </a:rPr>
              <a:t>Rapid Transit- Dedicated/Express Lanes</a:t>
            </a:r>
          </a:p>
          <a:p>
            <a:pPr>
              <a:spcAft>
                <a:spcPts val="400"/>
              </a:spcAft>
            </a:pPr>
            <a:r>
              <a:rPr lang="en-US" sz="1600" dirty="0">
                <a:solidFill>
                  <a:schemeClr val="tx1">
                    <a:lumMod val="65000"/>
                    <a:lumOff val="35000"/>
                  </a:schemeClr>
                </a:solidFill>
                <a:latin typeface="Arial" panose="020B0604020202020204" pitchFamily="34" charset="0"/>
                <a:cs typeface="Arial" panose="020B0604020202020204" pitchFamily="34" charset="0"/>
              </a:rPr>
              <a:t>GA 400</a:t>
            </a:r>
          </a:p>
          <a:p>
            <a:pPr>
              <a:spcAft>
                <a:spcPts val="400"/>
              </a:spcAft>
            </a:pPr>
            <a:r>
              <a:rPr lang="en-US" sz="1600" dirty="0">
                <a:solidFill>
                  <a:schemeClr val="tx1">
                    <a:lumMod val="65000"/>
                    <a:lumOff val="35000"/>
                  </a:schemeClr>
                </a:solidFill>
                <a:latin typeface="Arial" panose="020B0604020202020204" pitchFamily="34" charset="0"/>
                <a:cs typeface="Arial" panose="020B0604020202020204" pitchFamily="34" charset="0"/>
              </a:rPr>
              <a:t>South Fulton Parkway</a:t>
            </a:r>
          </a:p>
          <a:p>
            <a:pPr>
              <a:spcAft>
                <a:spcPts val="400"/>
              </a:spcAft>
            </a:pPr>
            <a:r>
              <a:rPr lang="en-US" sz="1600" dirty="0">
                <a:solidFill>
                  <a:schemeClr val="tx1">
                    <a:lumMod val="65000"/>
                    <a:lumOff val="35000"/>
                  </a:schemeClr>
                </a:solidFill>
                <a:latin typeface="Arial" panose="020B0604020202020204" pitchFamily="34" charset="0"/>
                <a:cs typeface="Arial" panose="020B0604020202020204" pitchFamily="34" charset="0"/>
              </a:rPr>
              <a:t>Holcomb Bridge Road/Highway 92</a:t>
            </a:r>
          </a:p>
          <a:p>
            <a:pPr>
              <a:spcAft>
                <a:spcPts val="400"/>
              </a:spcAft>
            </a:pPr>
            <a:r>
              <a:rPr lang="en-US" sz="1600" dirty="0">
                <a:solidFill>
                  <a:schemeClr val="tx1">
                    <a:lumMod val="65000"/>
                    <a:lumOff val="35000"/>
                  </a:schemeClr>
                </a:solidFill>
                <a:latin typeface="Arial" panose="020B0604020202020204" pitchFamily="34" charset="0"/>
                <a:cs typeface="Arial" panose="020B0604020202020204" pitchFamily="34" charset="0"/>
              </a:rPr>
              <a:t>Highway 29/Roosevelt Highway</a:t>
            </a:r>
          </a:p>
          <a:p>
            <a:pPr>
              <a:spcAft>
                <a:spcPts val="400"/>
              </a:spcAft>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a:spcAft>
                <a:spcPts val="300"/>
              </a:spcAft>
            </a:pPr>
            <a:r>
              <a:rPr lang="en-US" sz="1600" b="1" u="sng" dirty="0">
                <a:solidFill>
                  <a:srgbClr val="71AA41"/>
                </a:solidFill>
                <a:latin typeface="Arial" panose="020B0604020202020204" pitchFamily="34" charset="0"/>
                <a:cs typeface="Arial" panose="020B0604020202020204" pitchFamily="34" charset="0"/>
              </a:rPr>
              <a:t>Rapid Transit- Shared Lanes</a:t>
            </a:r>
          </a:p>
          <a:p>
            <a:pPr>
              <a:spcAft>
                <a:spcPts val="400"/>
              </a:spcAft>
            </a:pPr>
            <a:r>
              <a:rPr lang="en-US" sz="1600" dirty="0">
                <a:solidFill>
                  <a:schemeClr val="tx1">
                    <a:lumMod val="65000"/>
                    <a:lumOff val="35000"/>
                  </a:schemeClr>
                </a:solidFill>
                <a:latin typeface="Arial" panose="020B0604020202020204" pitchFamily="34" charset="0"/>
                <a:cs typeface="Arial" panose="020B0604020202020204" pitchFamily="34" charset="0"/>
              </a:rPr>
              <a:t>Roswell Road/SR 9</a:t>
            </a:r>
          </a:p>
          <a:p>
            <a:pPr>
              <a:spcAft>
                <a:spcPts val="400"/>
              </a:spcAft>
            </a:pPr>
            <a:r>
              <a:rPr lang="en-US" sz="1600" dirty="0">
                <a:solidFill>
                  <a:schemeClr val="tx1">
                    <a:lumMod val="65000"/>
                    <a:lumOff val="35000"/>
                  </a:schemeClr>
                </a:solidFill>
                <a:latin typeface="Arial" panose="020B0604020202020204" pitchFamily="34" charset="0"/>
                <a:cs typeface="Arial" panose="020B0604020202020204" pitchFamily="34" charset="0"/>
              </a:rPr>
              <a:t>Old Milton/State Bridge</a:t>
            </a:r>
          </a:p>
          <a:p>
            <a:pPr>
              <a:spcAft>
                <a:spcPts val="400"/>
              </a:spcAft>
            </a:pPr>
            <a:r>
              <a:rPr lang="en-US" sz="1600" dirty="0">
                <a:solidFill>
                  <a:schemeClr val="tx1">
                    <a:lumMod val="65000"/>
                    <a:lumOff val="35000"/>
                  </a:schemeClr>
                </a:solidFill>
                <a:latin typeface="Arial" panose="020B0604020202020204" pitchFamily="34" charset="0"/>
                <a:cs typeface="Arial" panose="020B0604020202020204" pitchFamily="34" charset="0"/>
              </a:rPr>
              <a:t>Fulton Industrial Boulevard</a:t>
            </a:r>
          </a:p>
          <a:p>
            <a:pPr>
              <a:spcAft>
                <a:spcPts val="400"/>
              </a:spcAft>
            </a:pPr>
            <a:r>
              <a:rPr lang="en-US" sz="1600" dirty="0">
                <a:solidFill>
                  <a:schemeClr val="tx1">
                    <a:lumMod val="65000"/>
                    <a:lumOff val="35000"/>
                  </a:schemeClr>
                </a:solidFill>
                <a:latin typeface="Arial" panose="020B0604020202020204" pitchFamily="34" charset="0"/>
                <a:cs typeface="Arial" panose="020B0604020202020204" pitchFamily="34" charset="0"/>
              </a:rPr>
              <a:t>Camp Creek Parkway </a:t>
            </a:r>
          </a:p>
          <a:p>
            <a:pPr>
              <a:spcAft>
                <a:spcPts val="400"/>
              </a:spcAft>
            </a:pPr>
            <a:r>
              <a:rPr lang="en-US" sz="1600" dirty="0">
                <a:solidFill>
                  <a:schemeClr val="tx1">
                    <a:lumMod val="65000"/>
                    <a:lumOff val="35000"/>
                  </a:schemeClr>
                </a:solidFill>
                <a:latin typeface="Arial" panose="020B0604020202020204" pitchFamily="34" charset="0"/>
                <a:cs typeface="Arial" panose="020B0604020202020204" pitchFamily="34" charset="0"/>
              </a:rPr>
              <a:t>Highway 141</a:t>
            </a:r>
          </a:p>
          <a:p>
            <a:pPr>
              <a:spcAft>
                <a:spcPts val="400"/>
              </a:spcAft>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a:spcAft>
                <a:spcPts val="400"/>
              </a:spcAft>
            </a:pPr>
            <a:r>
              <a:rPr lang="en-US" sz="1600" b="1" u="sng" dirty="0">
                <a:solidFill>
                  <a:schemeClr val="tx1">
                    <a:lumMod val="65000"/>
                    <a:lumOff val="35000"/>
                  </a:schemeClr>
                </a:solidFill>
                <a:latin typeface="Arial" panose="020B0604020202020204" pitchFamily="34" charset="0"/>
                <a:cs typeface="Arial" panose="020B0604020202020204" pitchFamily="34" charset="0"/>
              </a:rPr>
              <a:t>Other</a:t>
            </a:r>
          </a:p>
          <a:p>
            <a:pPr>
              <a:spcAft>
                <a:spcPts val="300"/>
              </a:spcAft>
            </a:pPr>
            <a:r>
              <a:rPr lang="en-US" sz="1600" dirty="0">
                <a:solidFill>
                  <a:schemeClr val="tx1">
                    <a:lumMod val="65000"/>
                    <a:lumOff val="35000"/>
                  </a:schemeClr>
                </a:solidFill>
                <a:latin typeface="Arial" panose="020B0604020202020204" pitchFamily="34" charset="0"/>
                <a:cs typeface="Arial" panose="020B0604020202020204" pitchFamily="34" charset="0"/>
              </a:rPr>
              <a:t>Southside Park and Ride</a:t>
            </a:r>
          </a:p>
          <a:p>
            <a:pPr>
              <a:spcAft>
                <a:spcPts val="300"/>
              </a:spcAft>
            </a:pPr>
            <a:r>
              <a:rPr lang="en-US" sz="1600" dirty="0">
                <a:solidFill>
                  <a:schemeClr val="tx1">
                    <a:lumMod val="65000"/>
                    <a:lumOff val="35000"/>
                  </a:schemeClr>
                </a:solidFill>
                <a:latin typeface="Arial" panose="020B0604020202020204" pitchFamily="34" charset="0"/>
                <a:cs typeface="Arial" panose="020B0604020202020204" pitchFamily="34" charset="0"/>
              </a:rPr>
              <a:t>Last Mile/Bus Shelters/Station Connectivity</a:t>
            </a:r>
          </a:p>
          <a:p>
            <a:pPr>
              <a:spcAft>
                <a:spcPts val="300"/>
              </a:spcAft>
            </a:pPr>
            <a:r>
              <a:rPr lang="en-US" sz="1600" dirty="0">
                <a:solidFill>
                  <a:schemeClr val="tx1">
                    <a:lumMod val="65000"/>
                    <a:lumOff val="35000"/>
                  </a:schemeClr>
                </a:solidFill>
                <a:latin typeface="Arial" panose="020B0604020202020204" pitchFamily="34" charset="0"/>
                <a:cs typeface="Arial" panose="020B0604020202020204" pitchFamily="34" charset="0"/>
              </a:rPr>
              <a:t>Micro-transit Service Areas</a:t>
            </a:r>
          </a:p>
          <a:p>
            <a:pPr>
              <a:spcAft>
                <a:spcPts val="300"/>
              </a:spcAft>
            </a:pP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xmlns="" id="{25077FEA-C101-4462-BF24-6D804B4B27EE}"/>
              </a:ext>
            </a:extLst>
          </p:cNvPr>
          <p:cNvSpPr txBox="1">
            <a:spLocks/>
          </p:cNvSpPr>
          <p:nvPr/>
        </p:nvSpPr>
        <p:spPr>
          <a:xfrm>
            <a:off x="11652078" y="6304933"/>
            <a:ext cx="510105" cy="533189"/>
          </a:xfrm>
          <a:prstGeom prst="rect">
            <a:avLst/>
          </a:prstGeom>
        </p:spPr>
        <p:txBody>
          <a:bodyPr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400" dirty="0">
                <a:solidFill>
                  <a:prstClr val="black">
                    <a:lumMod val="65000"/>
                    <a:lumOff val="35000"/>
                  </a:prstClr>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2395599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328CA01-4F02-469A-972F-8E7F91343DA9}"/>
              </a:ext>
            </a:extLst>
          </p:cNvPr>
          <p:cNvPicPr>
            <a:picLocks noChangeAspect="1"/>
          </p:cNvPicPr>
          <p:nvPr/>
        </p:nvPicPr>
        <p:blipFill rotWithShape="1">
          <a:blip r:embed="rId3">
            <a:extLst>
              <a:ext uri="{28A0092B-C50C-407E-A947-70E740481C1C}">
                <a14:useLocalDpi xmlns:a14="http://schemas.microsoft.com/office/drawing/2010/main" val="0"/>
              </a:ext>
            </a:extLst>
          </a:blip>
          <a:srcRect t="14900" r="313" b="15687"/>
          <a:stretch/>
        </p:blipFill>
        <p:spPr>
          <a:xfrm>
            <a:off x="4693298" y="84762"/>
            <a:ext cx="7498702" cy="6757130"/>
          </a:xfrm>
          <a:prstGeom prst="rect">
            <a:avLst/>
          </a:prstGeom>
        </p:spPr>
      </p:pic>
      <p:sp>
        <p:nvSpPr>
          <p:cNvPr id="12" name="Rectangle: Rounded Corners 11"/>
          <p:cNvSpPr/>
          <p:nvPr/>
        </p:nvSpPr>
        <p:spPr>
          <a:xfrm>
            <a:off x="233680" y="1235597"/>
            <a:ext cx="4295790" cy="5485714"/>
          </a:xfrm>
          <a:prstGeom prst="roundRect">
            <a:avLst>
              <a:gd name="adj" fmla="val 9410"/>
            </a:avLst>
          </a:prstGeom>
          <a:solidFill>
            <a:srgbClr val="EAC0B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135876" y="84762"/>
            <a:ext cx="11640113" cy="9377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000" b="1" dirty="0">
              <a:solidFill>
                <a:srgbClr val="324F6D"/>
              </a:solidFill>
              <a:latin typeface="Arial" panose="020B0604020202020204" pitchFamily="34" charset="0"/>
              <a:cs typeface="Arial" panose="020B0604020202020204" pitchFamily="34" charset="0"/>
            </a:endParaRPr>
          </a:p>
        </p:txBody>
      </p:sp>
      <p:sp>
        <p:nvSpPr>
          <p:cNvPr id="15" name="TextBox 14"/>
          <p:cNvSpPr txBox="1"/>
          <p:nvPr/>
        </p:nvSpPr>
        <p:spPr>
          <a:xfrm>
            <a:off x="397173" y="1467119"/>
            <a:ext cx="4158647" cy="5078313"/>
          </a:xfrm>
          <a:prstGeom prst="rect">
            <a:avLst/>
          </a:prstGeom>
          <a:noFill/>
        </p:spPr>
        <p:txBody>
          <a:bodyPr wrap="square" rtlCol="0">
            <a:spAutoFit/>
          </a:bodyPr>
          <a:lstStyle/>
          <a:p>
            <a:pPr>
              <a:spcAft>
                <a:spcPts val="300"/>
              </a:spcAft>
            </a:pPr>
            <a:r>
              <a:rPr lang="en-US" sz="1600" b="1" u="sng" dirty="0">
                <a:solidFill>
                  <a:srgbClr val="0184A8"/>
                </a:solidFill>
                <a:latin typeface="Arial" panose="020B0604020202020204" pitchFamily="34" charset="0"/>
                <a:cs typeface="Arial" panose="020B0604020202020204" pitchFamily="34" charset="0"/>
              </a:rPr>
              <a:t>Rapid Transit- Dedicated/Express Lanes</a:t>
            </a:r>
          </a:p>
          <a:p>
            <a:pPr>
              <a:spcAft>
                <a:spcPts val="400"/>
              </a:spcAft>
            </a:pPr>
            <a:r>
              <a:rPr lang="en-US" sz="1600" dirty="0">
                <a:solidFill>
                  <a:schemeClr val="tx1">
                    <a:lumMod val="65000"/>
                    <a:lumOff val="35000"/>
                  </a:schemeClr>
                </a:solidFill>
                <a:latin typeface="Arial" panose="020B0604020202020204" pitchFamily="34" charset="0"/>
                <a:cs typeface="Arial" panose="020B0604020202020204" pitchFamily="34" charset="0"/>
              </a:rPr>
              <a:t>GA 400</a:t>
            </a:r>
          </a:p>
          <a:p>
            <a:pPr>
              <a:spcAft>
                <a:spcPts val="400"/>
              </a:spcAft>
            </a:pPr>
            <a:r>
              <a:rPr lang="en-US" sz="1600" dirty="0">
                <a:solidFill>
                  <a:schemeClr val="tx1">
                    <a:lumMod val="65000"/>
                    <a:lumOff val="35000"/>
                  </a:schemeClr>
                </a:solidFill>
                <a:latin typeface="Arial" panose="020B0604020202020204" pitchFamily="34" charset="0"/>
                <a:cs typeface="Arial" panose="020B0604020202020204" pitchFamily="34" charset="0"/>
              </a:rPr>
              <a:t>South Fulton Parkway</a:t>
            </a:r>
          </a:p>
          <a:p>
            <a:pPr>
              <a:spcAft>
                <a:spcPts val="400"/>
              </a:spcAft>
            </a:pPr>
            <a:r>
              <a:rPr lang="en-US" sz="1600" dirty="0">
                <a:solidFill>
                  <a:schemeClr val="tx1">
                    <a:lumMod val="65000"/>
                    <a:lumOff val="35000"/>
                  </a:schemeClr>
                </a:solidFill>
                <a:latin typeface="Arial" panose="020B0604020202020204" pitchFamily="34" charset="0"/>
                <a:cs typeface="Arial" panose="020B0604020202020204" pitchFamily="34" charset="0"/>
              </a:rPr>
              <a:t>I-285 Top End</a:t>
            </a:r>
          </a:p>
          <a:p>
            <a:pPr>
              <a:spcAft>
                <a:spcPts val="400"/>
              </a:spcAft>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a:spcAft>
                <a:spcPts val="300"/>
              </a:spcAft>
            </a:pPr>
            <a:r>
              <a:rPr lang="en-US" sz="1600" b="1" u="sng" dirty="0">
                <a:solidFill>
                  <a:srgbClr val="71AA41"/>
                </a:solidFill>
                <a:latin typeface="Arial" panose="020B0604020202020204" pitchFamily="34" charset="0"/>
                <a:cs typeface="Arial" panose="020B0604020202020204" pitchFamily="34" charset="0"/>
              </a:rPr>
              <a:t>Rapid Transit- Shared Lanes</a:t>
            </a:r>
          </a:p>
          <a:p>
            <a:pPr>
              <a:spcAft>
                <a:spcPts val="400"/>
              </a:spcAft>
            </a:pPr>
            <a:r>
              <a:rPr lang="en-US" sz="1600" dirty="0">
                <a:solidFill>
                  <a:schemeClr val="tx1">
                    <a:lumMod val="65000"/>
                    <a:lumOff val="35000"/>
                  </a:schemeClr>
                </a:solidFill>
                <a:latin typeface="Arial" panose="020B0604020202020204" pitchFamily="34" charset="0"/>
                <a:cs typeface="Arial" panose="020B0604020202020204" pitchFamily="34" charset="0"/>
              </a:rPr>
              <a:t>Holcomb Bridge Road/Highway 92</a:t>
            </a:r>
          </a:p>
          <a:p>
            <a:pPr>
              <a:spcAft>
                <a:spcPts val="400"/>
              </a:spcAft>
            </a:pPr>
            <a:r>
              <a:rPr lang="en-US" sz="1600" dirty="0">
                <a:solidFill>
                  <a:schemeClr val="tx1">
                    <a:lumMod val="65000"/>
                    <a:lumOff val="35000"/>
                  </a:schemeClr>
                </a:solidFill>
                <a:latin typeface="Arial" panose="020B0604020202020204" pitchFamily="34" charset="0"/>
                <a:cs typeface="Arial" panose="020B0604020202020204" pitchFamily="34" charset="0"/>
              </a:rPr>
              <a:t>Highway 29/Roosevelt Highway</a:t>
            </a:r>
          </a:p>
          <a:p>
            <a:pPr>
              <a:spcAft>
                <a:spcPts val="400"/>
              </a:spcAft>
            </a:pPr>
            <a:r>
              <a:rPr lang="en-US" sz="1600" dirty="0">
                <a:solidFill>
                  <a:schemeClr val="tx1">
                    <a:lumMod val="65000"/>
                    <a:lumOff val="35000"/>
                  </a:schemeClr>
                </a:solidFill>
                <a:latin typeface="Arial" panose="020B0604020202020204" pitchFamily="34" charset="0"/>
                <a:cs typeface="Arial" panose="020B0604020202020204" pitchFamily="34" charset="0"/>
              </a:rPr>
              <a:t>Roswell Road/SR 9</a:t>
            </a:r>
          </a:p>
          <a:p>
            <a:pPr>
              <a:spcAft>
                <a:spcPts val="400"/>
              </a:spcAft>
            </a:pPr>
            <a:r>
              <a:rPr lang="en-US" sz="1600" dirty="0">
                <a:solidFill>
                  <a:schemeClr val="tx1">
                    <a:lumMod val="65000"/>
                    <a:lumOff val="35000"/>
                  </a:schemeClr>
                </a:solidFill>
                <a:latin typeface="Arial" panose="020B0604020202020204" pitchFamily="34" charset="0"/>
                <a:cs typeface="Arial" panose="020B0604020202020204" pitchFamily="34" charset="0"/>
              </a:rPr>
              <a:t>Old Milton/State Bridge</a:t>
            </a:r>
          </a:p>
          <a:p>
            <a:pPr>
              <a:spcAft>
                <a:spcPts val="400"/>
              </a:spcAft>
            </a:pPr>
            <a:r>
              <a:rPr lang="en-US" sz="1600" dirty="0">
                <a:solidFill>
                  <a:schemeClr val="tx1">
                    <a:lumMod val="65000"/>
                    <a:lumOff val="35000"/>
                  </a:schemeClr>
                </a:solidFill>
                <a:latin typeface="Arial" panose="020B0604020202020204" pitchFamily="34" charset="0"/>
                <a:cs typeface="Arial" panose="020B0604020202020204" pitchFamily="34" charset="0"/>
              </a:rPr>
              <a:t>Fulton Industrial Boulevard</a:t>
            </a:r>
          </a:p>
          <a:p>
            <a:pPr>
              <a:spcAft>
                <a:spcPts val="400"/>
              </a:spcAft>
            </a:pPr>
            <a:r>
              <a:rPr lang="en-US" sz="1600" dirty="0">
                <a:solidFill>
                  <a:schemeClr val="tx1">
                    <a:lumMod val="65000"/>
                    <a:lumOff val="35000"/>
                  </a:schemeClr>
                </a:solidFill>
                <a:latin typeface="Arial" panose="020B0604020202020204" pitchFamily="34" charset="0"/>
                <a:cs typeface="Arial" panose="020B0604020202020204" pitchFamily="34" charset="0"/>
              </a:rPr>
              <a:t>Camp Creek Parkway </a:t>
            </a:r>
          </a:p>
          <a:p>
            <a:pPr>
              <a:spcAft>
                <a:spcPts val="400"/>
              </a:spcAft>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a:spcAft>
                <a:spcPts val="400"/>
              </a:spcAft>
            </a:pPr>
            <a:r>
              <a:rPr lang="en-US" sz="1600" b="1" u="sng" dirty="0">
                <a:solidFill>
                  <a:schemeClr val="tx1">
                    <a:lumMod val="65000"/>
                    <a:lumOff val="35000"/>
                  </a:schemeClr>
                </a:solidFill>
                <a:latin typeface="Arial" panose="020B0604020202020204" pitchFamily="34" charset="0"/>
                <a:cs typeface="Arial" panose="020B0604020202020204" pitchFamily="34" charset="0"/>
              </a:rPr>
              <a:t>Other</a:t>
            </a:r>
          </a:p>
          <a:p>
            <a:pPr>
              <a:spcAft>
                <a:spcPts val="300"/>
              </a:spcAft>
            </a:pPr>
            <a:r>
              <a:rPr lang="en-US" sz="1600" dirty="0">
                <a:solidFill>
                  <a:schemeClr val="tx1">
                    <a:lumMod val="65000"/>
                    <a:lumOff val="35000"/>
                  </a:schemeClr>
                </a:solidFill>
                <a:latin typeface="Arial" panose="020B0604020202020204" pitchFamily="34" charset="0"/>
                <a:cs typeface="Arial" panose="020B0604020202020204" pitchFamily="34" charset="0"/>
              </a:rPr>
              <a:t>Southside Park and Ride</a:t>
            </a:r>
          </a:p>
          <a:p>
            <a:pPr>
              <a:spcAft>
                <a:spcPts val="300"/>
              </a:spcAft>
            </a:pPr>
            <a:r>
              <a:rPr lang="en-US" sz="1600" dirty="0">
                <a:solidFill>
                  <a:schemeClr val="tx1">
                    <a:lumMod val="65000"/>
                    <a:lumOff val="35000"/>
                  </a:schemeClr>
                </a:solidFill>
                <a:latin typeface="Arial" panose="020B0604020202020204" pitchFamily="34" charset="0"/>
                <a:cs typeface="Arial" panose="020B0604020202020204" pitchFamily="34" charset="0"/>
              </a:rPr>
              <a:t>Last Mile/Bus Shelters/Station Connectivity</a:t>
            </a:r>
          </a:p>
          <a:p>
            <a:pPr>
              <a:spcAft>
                <a:spcPts val="300"/>
              </a:spcAft>
            </a:pP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7" name="Rectangle 16"/>
          <p:cNvSpPr/>
          <p:nvPr/>
        </p:nvSpPr>
        <p:spPr>
          <a:xfrm>
            <a:off x="4593145" y="-1"/>
            <a:ext cx="2609760" cy="721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txBox="1">
            <a:spLocks/>
          </p:cNvSpPr>
          <p:nvPr/>
        </p:nvSpPr>
        <p:spPr>
          <a:xfrm>
            <a:off x="135875" y="84762"/>
            <a:ext cx="11640113" cy="9377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rgbClr val="324F6D"/>
                </a:solidFill>
                <a:latin typeface="Arial" panose="020B0604020202020204" pitchFamily="34" charset="0"/>
                <a:cs typeface="Arial" panose="020B0604020202020204" pitchFamily="34" charset="0"/>
              </a:rPr>
              <a:t>2019 Short-Term Plan Update </a:t>
            </a:r>
            <a:endParaRPr lang="en-US" sz="3200" b="1" dirty="0">
              <a:solidFill>
                <a:srgbClr val="324F6D"/>
              </a:solidFill>
              <a:latin typeface="Arial" panose="020B0604020202020204" pitchFamily="34" charset="0"/>
              <a:cs typeface="Arial" panose="020B0604020202020204" pitchFamily="34" charset="0"/>
            </a:endParaRPr>
          </a:p>
        </p:txBody>
      </p:sp>
      <p:sp>
        <p:nvSpPr>
          <p:cNvPr id="10" name="Rectangle 9"/>
          <p:cNvSpPr/>
          <p:nvPr/>
        </p:nvSpPr>
        <p:spPr>
          <a:xfrm>
            <a:off x="0" y="1066910"/>
            <a:ext cx="8658808" cy="45719"/>
          </a:xfrm>
          <a:prstGeom prst="rect">
            <a:avLst/>
          </a:prstGeom>
          <a:solidFill>
            <a:srgbClr val="EAC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xmlns="" id="{11A0C8EC-4086-4925-B1FD-EEE16FC58267}"/>
              </a:ext>
            </a:extLst>
          </p:cNvPr>
          <p:cNvSpPr txBox="1">
            <a:spLocks/>
          </p:cNvSpPr>
          <p:nvPr/>
        </p:nvSpPr>
        <p:spPr>
          <a:xfrm>
            <a:off x="11652078" y="6304933"/>
            <a:ext cx="510105" cy="533189"/>
          </a:xfrm>
          <a:prstGeom prst="rect">
            <a:avLst/>
          </a:prstGeom>
        </p:spPr>
        <p:txBody>
          <a:bodyPr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400" dirty="0">
                <a:solidFill>
                  <a:prstClr val="black">
                    <a:lumMod val="65000"/>
                    <a:lumOff val="35000"/>
                  </a:prstClr>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558185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35876" y="84762"/>
            <a:ext cx="11640113" cy="9377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000" b="1" dirty="0">
              <a:solidFill>
                <a:srgbClr val="324F6D"/>
              </a:solidFill>
              <a:latin typeface="Arial" panose="020B0604020202020204" pitchFamily="34" charset="0"/>
              <a:cs typeface="Arial" panose="020B0604020202020204" pitchFamily="34" charset="0"/>
            </a:endParaRPr>
          </a:p>
        </p:txBody>
      </p:sp>
      <p:sp>
        <p:nvSpPr>
          <p:cNvPr id="11" name="Title 1"/>
          <p:cNvSpPr txBox="1">
            <a:spLocks/>
          </p:cNvSpPr>
          <p:nvPr/>
        </p:nvSpPr>
        <p:spPr>
          <a:xfrm>
            <a:off x="135875" y="84762"/>
            <a:ext cx="11640113" cy="9377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rgbClr val="324F6D"/>
                </a:solidFill>
                <a:latin typeface="Arial" panose="020B0604020202020204" pitchFamily="34" charset="0"/>
                <a:cs typeface="Arial" panose="020B0604020202020204" pitchFamily="34" charset="0"/>
              </a:rPr>
              <a:t>Funding Assumptions</a:t>
            </a:r>
            <a:endParaRPr lang="en-US" sz="3200" b="1" dirty="0">
              <a:solidFill>
                <a:srgbClr val="324F6D"/>
              </a:solidFill>
              <a:latin typeface="Arial" panose="020B0604020202020204" pitchFamily="34" charset="0"/>
              <a:cs typeface="Arial" panose="020B0604020202020204" pitchFamily="34" charset="0"/>
            </a:endParaRPr>
          </a:p>
        </p:txBody>
      </p:sp>
      <p:sp>
        <p:nvSpPr>
          <p:cNvPr id="10" name="Rectangle 9"/>
          <p:cNvSpPr/>
          <p:nvPr/>
        </p:nvSpPr>
        <p:spPr>
          <a:xfrm>
            <a:off x="0" y="1066910"/>
            <a:ext cx="8658808" cy="45719"/>
          </a:xfrm>
          <a:prstGeom prst="rect">
            <a:avLst/>
          </a:prstGeom>
          <a:solidFill>
            <a:srgbClr val="EAC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xmlns="" id="{56769A0D-8A20-4EF2-BC82-3D07079BDE79}"/>
              </a:ext>
            </a:extLst>
          </p:cNvPr>
          <p:cNvGraphicFramePr>
            <a:graphicFrameLocks noGrp="1"/>
          </p:cNvGraphicFramePr>
          <p:nvPr>
            <p:extLst>
              <p:ext uri="{D42A27DB-BD31-4B8C-83A1-F6EECF244321}">
                <p14:modId xmlns:p14="http://schemas.microsoft.com/office/powerpoint/2010/main" val="1796559668"/>
              </p:ext>
            </p:extLst>
          </p:nvPr>
        </p:nvGraphicFramePr>
        <p:xfrm>
          <a:off x="608376" y="1301805"/>
          <a:ext cx="11000790" cy="4251960"/>
        </p:xfrm>
        <a:graphic>
          <a:graphicData uri="http://schemas.openxmlformats.org/drawingml/2006/table">
            <a:tbl>
              <a:tblPr firstRow="1" bandRow="1">
                <a:tableStyleId>{5C22544A-7EE6-4342-B048-85BDC9FD1C3A}</a:tableStyleId>
              </a:tblPr>
              <a:tblGrid>
                <a:gridCol w="3284376">
                  <a:extLst>
                    <a:ext uri="{9D8B030D-6E8A-4147-A177-3AD203B41FA5}">
                      <a16:colId xmlns:a16="http://schemas.microsoft.com/office/drawing/2014/main" xmlns="" val="212545616"/>
                    </a:ext>
                  </a:extLst>
                </a:gridCol>
                <a:gridCol w="1182681">
                  <a:extLst>
                    <a:ext uri="{9D8B030D-6E8A-4147-A177-3AD203B41FA5}">
                      <a16:colId xmlns:a16="http://schemas.microsoft.com/office/drawing/2014/main" xmlns="" val="1660380764"/>
                    </a:ext>
                  </a:extLst>
                </a:gridCol>
                <a:gridCol w="2133417">
                  <a:extLst>
                    <a:ext uri="{9D8B030D-6E8A-4147-A177-3AD203B41FA5}">
                      <a16:colId xmlns:a16="http://schemas.microsoft.com/office/drawing/2014/main" xmlns="" val="1644636005"/>
                    </a:ext>
                  </a:extLst>
                </a:gridCol>
                <a:gridCol w="2200158">
                  <a:extLst>
                    <a:ext uri="{9D8B030D-6E8A-4147-A177-3AD203B41FA5}">
                      <a16:colId xmlns:a16="http://schemas.microsoft.com/office/drawing/2014/main" xmlns="" val="1868813148"/>
                    </a:ext>
                  </a:extLst>
                </a:gridCol>
                <a:gridCol w="2200158">
                  <a:extLst>
                    <a:ext uri="{9D8B030D-6E8A-4147-A177-3AD203B41FA5}">
                      <a16:colId xmlns:a16="http://schemas.microsoft.com/office/drawing/2014/main" xmlns="" val="153963089"/>
                    </a:ext>
                  </a:extLst>
                </a:gridCol>
              </a:tblGrid>
              <a:tr h="370840">
                <a:tc>
                  <a:txBody>
                    <a:bodyPr/>
                    <a:lstStyle/>
                    <a:p>
                      <a:pPr algn="ctr"/>
                      <a:r>
                        <a:rPr lang="en-US" dirty="0"/>
                        <a:t>Corridor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a:t>Right of Way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a:t>Fulton Transit Plan following HB 930</a:t>
                      </a:r>
                    </a:p>
                    <a:p>
                      <a:pPr algn="ctr"/>
                      <a:r>
                        <a:rPr lang="en-US" dirty="0"/>
                        <a:t>(0.20% Sales Tax)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a:t>Fulton Transit Plan May 2019 Update</a:t>
                      </a:r>
                    </a:p>
                    <a:p>
                      <a:pPr algn="ctr"/>
                      <a:r>
                        <a:rPr lang="en-US" dirty="0"/>
                        <a:t>(0.20% Sales Tax)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a:t>Potential for Other Funding Assistance May 2019 Update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3405133406"/>
                  </a:ext>
                </a:extLst>
              </a:tr>
              <a:tr h="370840">
                <a:tc>
                  <a:txBody>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GA 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a:solidFill>
                            <a:schemeClr val="tx1">
                              <a:lumMod val="65000"/>
                              <a:lumOff val="35000"/>
                            </a:schemeClr>
                          </a:solidFill>
                          <a:latin typeface="Arial" panose="020B0604020202020204" pitchFamily="34" charset="0"/>
                          <a:cs typeface="Arial" panose="020B0604020202020204" pitchFamily="34" charset="0"/>
                        </a:rPr>
                        <a:t>Express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4156479563"/>
                  </a:ext>
                </a:extLst>
              </a:tr>
              <a:tr h="370840">
                <a:tc>
                  <a:txBody>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South Fulton Parkway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65000"/>
                              <a:lumOff val="35000"/>
                            </a:schemeClr>
                          </a:solidFill>
                          <a:latin typeface="Arial" panose="020B0604020202020204" pitchFamily="34" charset="0"/>
                          <a:cs typeface="Arial" panose="020B0604020202020204" pitchFamily="34" charset="0"/>
                        </a:rPr>
                        <a:t>Dedicated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772562959"/>
                  </a:ext>
                </a:extLst>
              </a:tr>
              <a:tr h="370840">
                <a:tc>
                  <a:txBody>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I-285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65000"/>
                              <a:lumOff val="35000"/>
                            </a:schemeClr>
                          </a:solidFill>
                          <a:latin typeface="Arial" panose="020B0604020202020204" pitchFamily="34" charset="0"/>
                          <a:cs typeface="Arial" panose="020B0604020202020204" pitchFamily="34" charset="0"/>
                        </a:rPr>
                        <a:t>Express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249560439"/>
                  </a:ext>
                </a:extLst>
              </a:tr>
              <a:tr h="370840">
                <a:tc>
                  <a:txBody>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Holcomb Bridge Road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a:solidFill>
                            <a:schemeClr val="tx1">
                              <a:lumMod val="65000"/>
                              <a:lumOff val="35000"/>
                            </a:schemeClr>
                          </a:solidFill>
                          <a:latin typeface="Arial" panose="020B0604020202020204" pitchFamily="34" charset="0"/>
                          <a:cs typeface="Arial" panose="020B0604020202020204" pitchFamily="34" charset="0"/>
                        </a:rPr>
                        <a:t>Shared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2022431309"/>
                  </a:ext>
                </a:extLst>
              </a:tr>
              <a:tr h="370840">
                <a:tc>
                  <a:txBody>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Roosevelt Highway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65000"/>
                              <a:lumOff val="35000"/>
                            </a:schemeClr>
                          </a:solidFill>
                          <a:latin typeface="Arial" panose="020B0604020202020204" pitchFamily="34" charset="0"/>
                          <a:cs typeface="Arial" panose="020B0604020202020204" pitchFamily="34" charset="0"/>
                        </a:rPr>
                        <a:t>Shared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425639809"/>
                  </a:ext>
                </a:extLst>
              </a:tr>
              <a:tr h="370840">
                <a:tc>
                  <a:txBody>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Old Milton/State Bridge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65000"/>
                              <a:lumOff val="35000"/>
                            </a:schemeClr>
                          </a:solidFill>
                          <a:latin typeface="Arial" panose="020B0604020202020204" pitchFamily="34" charset="0"/>
                          <a:cs typeface="Arial" panose="020B0604020202020204" pitchFamily="34" charset="0"/>
                        </a:rPr>
                        <a:t>Shared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2793710531"/>
                  </a:ext>
                </a:extLst>
              </a:tr>
              <a:tr h="370840">
                <a:tc>
                  <a:txBody>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Fulton Industrial/Camp Creek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65000"/>
                              <a:lumOff val="35000"/>
                            </a:schemeClr>
                          </a:solidFill>
                          <a:latin typeface="Arial" panose="020B0604020202020204" pitchFamily="34" charset="0"/>
                          <a:cs typeface="Arial" panose="020B0604020202020204" pitchFamily="34" charset="0"/>
                        </a:rPr>
                        <a:t>Shared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916194851"/>
                  </a:ext>
                </a:extLst>
              </a:tr>
              <a:tr h="370840">
                <a:tc>
                  <a:txBody>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Southside Park and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a:solidFill>
                            <a:schemeClr val="tx1">
                              <a:lumMod val="65000"/>
                              <a:lumOff val="35000"/>
                            </a:schemeClr>
                          </a:solidFill>
                          <a:latin typeface="Arial" panose="020B0604020202020204" pitchFamily="34" charset="0"/>
                          <a:cs typeface="Arial" panose="020B0604020202020204" pitchFamily="34" charset="0"/>
                        </a:rPr>
                        <a:t>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555095909"/>
                  </a:ext>
                </a:extLst>
              </a:tr>
              <a:tr h="370840">
                <a:tc>
                  <a:txBody>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Last Mile, Bus Shelters, Stations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tx1">
                              <a:lumMod val="65000"/>
                              <a:lumOff val="35000"/>
                            </a:schemeClr>
                          </a:solidFill>
                          <a:latin typeface="Arial" panose="020B0604020202020204" pitchFamily="34" charset="0"/>
                          <a:cs typeface="Arial" panose="020B0604020202020204" pitchFamily="34" charset="0"/>
                        </a:rPr>
                        <a:t>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9280632"/>
                  </a:ext>
                </a:extLst>
              </a:tr>
            </a:tbl>
          </a:graphicData>
        </a:graphic>
      </p:graphicFrame>
      <p:sp>
        <p:nvSpPr>
          <p:cNvPr id="4" name="Plus Sign 3">
            <a:extLst>
              <a:ext uri="{FF2B5EF4-FFF2-40B4-BE49-F238E27FC236}">
                <a16:creationId xmlns:a16="http://schemas.microsoft.com/office/drawing/2014/main" xmlns="" id="{B7302F06-5FFF-4DDA-BD0C-E6D13F4965C4}"/>
              </a:ext>
            </a:extLst>
          </p:cNvPr>
          <p:cNvSpPr/>
          <p:nvPr/>
        </p:nvSpPr>
        <p:spPr>
          <a:xfrm>
            <a:off x="5924935" y="2285999"/>
            <a:ext cx="261257" cy="243530"/>
          </a:xfrm>
          <a:prstGeom prst="mathPlus">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lus Sign 12">
            <a:extLst>
              <a:ext uri="{FF2B5EF4-FFF2-40B4-BE49-F238E27FC236}">
                <a16:creationId xmlns:a16="http://schemas.microsoft.com/office/drawing/2014/main" xmlns="" id="{05B43599-B01C-453A-B094-BB5372B58C4D}"/>
              </a:ext>
            </a:extLst>
          </p:cNvPr>
          <p:cNvSpPr/>
          <p:nvPr/>
        </p:nvSpPr>
        <p:spPr>
          <a:xfrm>
            <a:off x="5934261" y="2646798"/>
            <a:ext cx="261257" cy="243530"/>
          </a:xfrm>
          <a:prstGeom prst="mathPlus">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lus Sign 13">
            <a:extLst>
              <a:ext uri="{FF2B5EF4-FFF2-40B4-BE49-F238E27FC236}">
                <a16:creationId xmlns:a16="http://schemas.microsoft.com/office/drawing/2014/main" xmlns="" id="{33E77915-16F4-4F45-B2A2-D25C128BE6B7}"/>
              </a:ext>
            </a:extLst>
          </p:cNvPr>
          <p:cNvSpPr/>
          <p:nvPr/>
        </p:nvSpPr>
        <p:spPr>
          <a:xfrm>
            <a:off x="5931151" y="3409123"/>
            <a:ext cx="261257" cy="243530"/>
          </a:xfrm>
          <a:prstGeom prst="mathPlus">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lus Sign 15">
            <a:extLst>
              <a:ext uri="{FF2B5EF4-FFF2-40B4-BE49-F238E27FC236}">
                <a16:creationId xmlns:a16="http://schemas.microsoft.com/office/drawing/2014/main" xmlns="" id="{2DA4D58C-A144-4B06-AEFA-C6995B9D282F}"/>
              </a:ext>
            </a:extLst>
          </p:cNvPr>
          <p:cNvSpPr/>
          <p:nvPr/>
        </p:nvSpPr>
        <p:spPr>
          <a:xfrm>
            <a:off x="5934261" y="3761504"/>
            <a:ext cx="261257" cy="243530"/>
          </a:xfrm>
          <a:prstGeom prst="mathPlus">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lus Sign 17">
            <a:extLst>
              <a:ext uri="{FF2B5EF4-FFF2-40B4-BE49-F238E27FC236}">
                <a16:creationId xmlns:a16="http://schemas.microsoft.com/office/drawing/2014/main" xmlns="" id="{F23C514B-21B6-4D55-9BC3-77C74AD42741}"/>
              </a:ext>
            </a:extLst>
          </p:cNvPr>
          <p:cNvSpPr/>
          <p:nvPr/>
        </p:nvSpPr>
        <p:spPr>
          <a:xfrm>
            <a:off x="5934261" y="4140488"/>
            <a:ext cx="261257" cy="243530"/>
          </a:xfrm>
          <a:prstGeom prst="mathPlus">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lus Sign 18">
            <a:extLst>
              <a:ext uri="{FF2B5EF4-FFF2-40B4-BE49-F238E27FC236}">
                <a16:creationId xmlns:a16="http://schemas.microsoft.com/office/drawing/2014/main" xmlns="" id="{3BB136F6-2CF8-42AF-8F86-6D3458F34E3B}"/>
              </a:ext>
            </a:extLst>
          </p:cNvPr>
          <p:cNvSpPr/>
          <p:nvPr/>
        </p:nvSpPr>
        <p:spPr>
          <a:xfrm>
            <a:off x="5934260" y="4494043"/>
            <a:ext cx="261257" cy="243530"/>
          </a:xfrm>
          <a:prstGeom prst="mathPlus">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lus Sign 19">
            <a:extLst>
              <a:ext uri="{FF2B5EF4-FFF2-40B4-BE49-F238E27FC236}">
                <a16:creationId xmlns:a16="http://schemas.microsoft.com/office/drawing/2014/main" xmlns="" id="{D25FD2F9-47F8-490B-82EE-9FC30BCB0DBA}"/>
              </a:ext>
            </a:extLst>
          </p:cNvPr>
          <p:cNvSpPr/>
          <p:nvPr/>
        </p:nvSpPr>
        <p:spPr>
          <a:xfrm>
            <a:off x="5934260" y="4858814"/>
            <a:ext cx="261257" cy="243530"/>
          </a:xfrm>
          <a:prstGeom prst="mathPlus">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lus Sign 20">
            <a:extLst>
              <a:ext uri="{FF2B5EF4-FFF2-40B4-BE49-F238E27FC236}">
                <a16:creationId xmlns:a16="http://schemas.microsoft.com/office/drawing/2014/main" xmlns="" id="{79B9B23E-3FF8-4EC1-A309-2644DBE4D954}"/>
              </a:ext>
            </a:extLst>
          </p:cNvPr>
          <p:cNvSpPr/>
          <p:nvPr/>
        </p:nvSpPr>
        <p:spPr>
          <a:xfrm>
            <a:off x="5934260" y="5241444"/>
            <a:ext cx="261257" cy="243530"/>
          </a:xfrm>
          <a:prstGeom prst="mathPlus">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lus Sign 21">
            <a:extLst>
              <a:ext uri="{FF2B5EF4-FFF2-40B4-BE49-F238E27FC236}">
                <a16:creationId xmlns:a16="http://schemas.microsoft.com/office/drawing/2014/main" xmlns="" id="{FE1C4E3F-FD43-456B-B49A-558B10E804F6}"/>
              </a:ext>
            </a:extLst>
          </p:cNvPr>
          <p:cNvSpPr/>
          <p:nvPr/>
        </p:nvSpPr>
        <p:spPr>
          <a:xfrm>
            <a:off x="8139400" y="2285999"/>
            <a:ext cx="261257" cy="243530"/>
          </a:xfrm>
          <a:prstGeom prst="mathPlus">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lus Sign 22">
            <a:extLst>
              <a:ext uri="{FF2B5EF4-FFF2-40B4-BE49-F238E27FC236}">
                <a16:creationId xmlns:a16="http://schemas.microsoft.com/office/drawing/2014/main" xmlns="" id="{53BACC47-C624-4D20-81EE-F23FB8128B6C}"/>
              </a:ext>
            </a:extLst>
          </p:cNvPr>
          <p:cNvSpPr/>
          <p:nvPr/>
        </p:nvSpPr>
        <p:spPr>
          <a:xfrm>
            <a:off x="8148726" y="2646798"/>
            <a:ext cx="261257" cy="243530"/>
          </a:xfrm>
          <a:prstGeom prst="mathPlus">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lus Sign 23">
            <a:extLst>
              <a:ext uri="{FF2B5EF4-FFF2-40B4-BE49-F238E27FC236}">
                <a16:creationId xmlns:a16="http://schemas.microsoft.com/office/drawing/2014/main" xmlns="" id="{1DC7BC0C-6BFF-4FA2-A753-CE9EB7FC0B77}"/>
              </a:ext>
            </a:extLst>
          </p:cNvPr>
          <p:cNvSpPr/>
          <p:nvPr/>
        </p:nvSpPr>
        <p:spPr>
          <a:xfrm>
            <a:off x="8145616" y="3409123"/>
            <a:ext cx="261257" cy="243530"/>
          </a:xfrm>
          <a:prstGeom prst="mathPlus">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lus Sign 24">
            <a:extLst>
              <a:ext uri="{FF2B5EF4-FFF2-40B4-BE49-F238E27FC236}">
                <a16:creationId xmlns:a16="http://schemas.microsoft.com/office/drawing/2014/main" xmlns="" id="{7E29932D-578C-4564-A3B7-E708B0B9334A}"/>
              </a:ext>
            </a:extLst>
          </p:cNvPr>
          <p:cNvSpPr/>
          <p:nvPr/>
        </p:nvSpPr>
        <p:spPr>
          <a:xfrm>
            <a:off x="8148726" y="3761504"/>
            <a:ext cx="261257" cy="243530"/>
          </a:xfrm>
          <a:prstGeom prst="mathPlus">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lus Sign 25">
            <a:extLst>
              <a:ext uri="{FF2B5EF4-FFF2-40B4-BE49-F238E27FC236}">
                <a16:creationId xmlns:a16="http://schemas.microsoft.com/office/drawing/2014/main" xmlns="" id="{B147577A-010D-42A7-95D5-8A99D52C21BC}"/>
              </a:ext>
            </a:extLst>
          </p:cNvPr>
          <p:cNvSpPr/>
          <p:nvPr/>
        </p:nvSpPr>
        <p:spPr>
          <a:xfrm>
            <a:off x="8148726" y="4140488"/>
            <a:ext cx="261257" cy="243530"/>
          </a:xfrm>
          <a:prstGeom prst="mathPlus">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lus Sign 26">
            <a:extLst>
              <a:ext uri="{FF2B5EF4-FFF2-40B4-BE49-F238E27FC236}">
                <a16:creationId xmlns:a16="http://schemas.microsoft.com/office/drawing/2014/main" xmlns="" id="{08A37D15-2AE3-44F8-BCA6-D1CA676A7532}"/>
              </a:ext>
            </a:extLst>
          </p:cNvPr>
          <p:cNvSpPr/>
          <p:nvPr/>
        </p:nvSpPr>
        <p:spPr>
          <a:xfrm>
            <a:off x="8148725" y="4494043"/>
            <a:ext cx="261257" cy="243530"/>
          </a:xfrm>
          <a:prstGeom prst="mathPlus">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lus Sign 36">
            <a:extLst>
              <a:ext uri="{FF2B5EF4-FFF2-40B4-BE49-F238E27FC236}">
                <a16:creationId xmlns:a16="http://schemas.microsoft.com/office/drawing/2014/main" xmlns="" id="{88C2D602-913A-46A9-96A3-2E051F6F5C57}"/>
              </a:ext>
            </a:extLst>
          </p:cNvPr>
          <p:cNvSpPr/>
          <p:nvPr/>
        </p:nvSpPr>
        <p:spPr>
          <a:xfrm>
            <a:off x="8159160" y="3030139"/>
            <a:ext cx="261257" cy="243530"/>
          </a:xfrm>
          <a:prstGeom prst="mathPlus">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Plus Sign 37">
            <a:extLst>
              <a:ext uri="{FF2B5EF4-FFF2-40B4-BE49-F238E27FC236}">
                <a16:creationId xmlns:a16="http://schemas.microsoft.com/office/drawing/2014/main" xmlns="" id="{F9E6D6CB-4382-4AB6-BD57-21D5A1543C32}"/>
              </a:ext>
            </a:extLst>
          </p:cNvPr>
          <p:cNvSpPr/>
          <p:nvPr/>
        </p:nvSpPr>
        <p:spPr>
          <a:xfrm>
            <a:off x="8160117" y="4872322"/>
            <a:ext cx="261257" cy="243530"/>
          </a:xfrm>
          <a:prstGeom prst="mathPlus">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Plus Sign 38">
            <a:extLst>
              <a:ext uri="{FF2B5EF4-FFF2-40B4-BE49-F238E27FC236}">
                <a16:creationId xmlns:a16="http://schemas.microsoft.com/office/drawing/2014/main" xmlns="" id="{1A04F872-17F8-4BDD-A404-F0552F68E9BF}"/>
              </a:ext>
            </a:extLst>
          </p:cNvPr>
          <p:cNvSpPr/>
          <p:nvPr/>
        </p:nvSpPr>
        <p:spPr>
          <a:xfrm>
            <a:off x="8160117" y="5254952"/>
            <a:ext cx="261257" cy="243530"/>
          </a:xfrm>
          <a:prstGeom prst="mathPlus">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tar: 5 Points 2">
            <a:extLst>
              <a:ext uri="{FF2B5EF4-FFF2-40B4-BE49-F238E27FC236}">
                <a16:creationId xmlns:a16="http://schemas.microsoft.com/office/drawing/2014/main" xmlns="" id="{1AE04C6F-FBD0-4A5E-97BE-72B0C75CA8DE}"/>
              </a:ext>
            </a:extLst>
          </p:cNvPr>
          <p:cNvSpPr/>
          <p:nvPr/>
        </p:nvSpPr>
        <p:spPr>
          <a:xfrm>
            <a:off x="10394961" y="2321559"/>
            <a:ext cx="166873" cy="1668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Star: 5 Points 39">
            <a:extLst>
              <a:ext uri="{FF2B5EF4-FFF2-40B4-BE49-F238E27FC236}">
                <a16:creationId xmlns:a16="http://schemas.microsoft.com/office/drawing/2014/main" xmlns="" id="{53EA7306-29D1-4736-8524-C78C520E9A86}"/>
              </a:ext>
            </a:extLst>
          </p:cNvPr>
          <p:cNvSpPr/>
          <p:nvPr/>
        </p:nvSpPr>
        <p:spPr>
          <a:xfrm>
            <a:off x="10394961" y="2677608"/>
            <a:ext cx="166873" cy="1668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Star: 5 Points 40">
            <a:extLst>
              <a:ext uri="{FF2B5EF4-FFF2-40B4-BE49-F238E27FC236}">
                <a16:creationId xmlns:a16="http://schemas.microsoft.com/office/drawing/2014/main" xmlns="" id="{A69AD515-7B6F-4E36-BEFA-4D0CF57E4361}"/>
              </a:ext>
            </a:extLst>
          </p:cNvPr>
          <p:cNvSpPr/>
          <p:nvPr/>
        </p:nvSpPr>
        <p:spPr>
          <a:xfrm>
            <a:off x="10383441" y="3030139"/>
            <a:ext cx="166873" cy="1668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Star: 5 Points 41">
            <a:extLst>
              <a:ext uri="{FF2B5EF4-FFF2-40B4-BE49-F238E27FC236}">
                <a16:creationId xmlns:a16="http://schemas.microsoft.com/office/drawing/2014/main" xmlns="" id="{124EBB65-F967-4E9E-B316-E7EAE7F1D629}"/>
              </a:ext>
            </a:extLst>
          </p:cNvPr>
          <p:cNvSpPr/>
          <p:nvPr/>
        </p:nvSpPr>
        <p:spPr>
          <a:xfrm>
            <a:off x="10394960" y="3409123"/>
            <a:ext cx="166873" cy="1668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Star: 5 Points 42">
            <a:extLst>
              <a:ext uri="{FF2B5EF4-FFF2-40B4-BE49-F238E27FC236}">
                <a16:creationId xmlns:a16="http://schemas.microsoft.com/office/drawing/2014/main" xmlns="" id="{D27C3A69-E481-406B-AE67-30C909154529}"/>
              </a:ext>
            </a:extLst>
          </p:cNvPr>
          <p:cNvSpPr/>
          <p:nvPr/>
        </p:nvSpPr>
        <p:spPr>
          <a:xfrm>
            <a:off x="10394959" y="3775238"/>
            <a:ext cx="166873" cy="1668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tar: 5 Points 43">
            <a:extLst>
              <a:ext uri="{FF2B5EF4-FFF2-40B4-BE49-F238E27FC236}">
                <a16:creationId xmlns:a16="http://schemas.microsoft.com/office/drawing/2014/main" xmlns="" id="{F4E3F8B7-1DCE-4013-9903-A5CF68EA03E6}"/>
              </a:ext>
            </a:extLst>
          </p:cNvPr>
          <p:cNvSpPr/>
          <p:nvPr/>
        </p:nvSpPr>
        <p:spPr>
          <a:xfrm>
            <a:off x="10394959" y="4166363"/>
            <a:ext cx="166873" cy="1668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Star: 5 Points 44">
            <a:extLst>
              <a:ext uri="{FF2B5EF4-FFF2-40B4-BE49-F238E27FC236}">
                <a16:creationId xmlns:a16="http://schemas.microsoft.com/office/drawing/2014/main" xmlns="" id="{5E4207B8-3FDC-4515-8381-204F6C747771}"/>
              </a:ext>
            </a:extLst>
          </p:cNvPr>
          <p:cNvSpPr/>
          <p:nvPr/>
        </p:nvSpPr>
        <p:spPr>
          <a:xfrm>
            <a:off x="10394959" y="4529051"/>
            <a:ext cx="166873" cy="1668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xmlns="" id="{487B7004-92F1-4EC5-B447-FC605DA068D2}"/>
              </a:ext>
            </a:extLst>
          </p:cNvPr>
          <p:cNvSpPr/>
          <p:nvPr/>
        </p:nvSpPr>
        <p:spPr>
          <a:xfrm>
            <a:off x="8907694" y="5576074"/>
            <a:ext cx="3284306" cy="13018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ntent Placeholder 2">
            <a:extLst>
              <a:ext uri="{FF2B5EF4-FFF2-40B4-BE49-F238E27FC236}">
                <a16:creationId xmlns:a16="http://schemas.microsoft.com/office/drawing/2014/main" xmlns="" id="{C4E678C6-0830-42D8-974A-F3A916E67A8F}"/>
              </a:ext>
            </a:extLst>
          </p:cNvPr>
          <p:cNvSpPr txBox="1">
            <a:spLocks/>
          </p:cNvSpPr>
          <p:nvPr/>
        </p:nvSpPr>
        <p:spPr>
          <a:xfrm>
            <a:off x="11652078" y="6304933"/>
            <a:ext cx="510105" cy="533189"/>
          </a:xfrm>
          <a:prstGeom prst="rect">
            <a:avLst/>
          </a:prstGeom>
        </p:spPr>
        <p:txBody>
          <a:bodyPr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400" dirty="0">
                <a:solidFill>
                  <a:prstClr val="black">
                    <a:lumMod val="65000"/>
                    <a:lumOff val="35000"/>
                  </a:prstClr>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1838058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D7F1DC2-605D-4C36-9F4C-FFEEA4593D6A}"/>
              </a:ext>
            </a:extLst>
          </p:cNvPr>
          <p:cNvSpPr/>
          <p:nvPr/>
        </p:nvSpPr>
        <p:spPr>
          <a:xfrm>
            <a:off x="8907694" y="5556195"/>
            <a:ext cx="3284306" cy="13018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135876" y="84762"/>
            <a:ext cx="11640113" cy="9377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000" b="1" dirty="0">
              <a:solidFill>
                <a:srgbClr val="324F6D"/>
              </a:solidFill>
              <a:latin typeface="Arial" panose="020B0604020202020204" pitchFamily="34" charset="0"/>
              <a:cs typeface="Arial" panose="020B0604020202020204" pitchFamily="34" charset="0"/>
            </a:endParaRPr>
          </a:p>
        </p:txBody>
      </p:sp>
      <p:sp>
        <p:nvSpPr>
          <p:cNvPr id="11" name="Title 1"/>
          <p:cNvSpPr txBox="1">
            <a:spLocks/>
          </p:cNvSpPr>
          <p:nvPr/>
        </p:nvSpPr>
        <p:spPr>
          <a:xfrm>
            <a:off x="135875" y="84762"/>
            <a:ext cx="11640113" cy="9377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rgbClr val="324F6D"/>
                </a:solidFill>
                <a:latin typeface="Arial" panose="020B0604020202020204" pitchFamily="34" charset="0"/>
                <a:cs typeface="Arial" panose="020B0604020202020204" pitchFamily="34" charset="0"/>
              </a:rPr>
              <a:t>Funding Assumptions</a:t>
            </a:r>
            <a:endParaRPr lang="en-US" sz="3200" b="1" dirty="0">
              <a:solidFill>
                <a:srgbClr val="324F6D"/>
              </a:solidFill>
              <a:latin typeface="Arial" panose="020B0604020202020204" pitchFamily="34" charset="0"/>
              <a:cs typeface="Arial" panose="020B0604020202020204" pitchFamily="34" charset="0"/>
            </a:endParaRPr>
          </a:p>
        </p:txBody>
      </p:sp>
      <p:sp>
        <p:nvSpPr>
          <p:cNvPr id="10" name="Rectangle 9"/>
          <p:cNvSpPr/>
          <p:nvPr/>
        </p:nvSpPr>
        <p:spPr>
          <a:xfrm>
            <a:off x="0" y="1066910"/>
            <a:ext cx="8658808" cy="45719"/>
          </a:xfrm>
          <a:prstGeom prst="rect">
            <a:avLst/>
          </a:prstGeom>
          <a:solidFill>
            <a:srgbClr val="EAC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xmlns="" id="{56769A0D-8A20-4EF2-BC82-3D07079BDE79}"/>
              </a:ext>
            </a:extLst>
          </p:cNvPr>
          <p:cNvGraphicFramePr>
            <a:graphicFrameLocks noGrp="1"/>
          </p:cNvGraphicFramePr>
          <p:nvPr>
            <p:extLst>
              <p:ext uri="{D42A27DB-BD31-4B8C-83A1-F6EECF244321}">
                <p14:modId xmlns:p14="http://schemas.microsoft.com/office/powerpoint/2010/main" val="1630784383"/>
              </p:ext>
            </p:extLst>
          </p:nvPr>
        </p:nvGraphicFramePr>
        <p:xfrm>
          <a:off x="610183" y="1309977"/>
          <a:ext cx="11000790" cy="4622800"/>
        </p:xfrm>
        <a:graphic>
          <a:graphicData uri="http://schemas.openxmlformats.org/drawingml/2006/table">
            <a:tbl>
              <a:tblPr firstRow="1" bandRow="1">
                <a:tableStyleId>{5C22544A-7EE6-4342-B048-85BDC9FD1C3A}</a:tableStyleId>
              </a:tblPr>
              <a:tblGrid>
                <a:gridCol w="3284376">
                  <a:extLst>
                    <a:ext uri="{9D8B030D-6E8A-4147-A177-3AD203B41FA5}">
                      <a16:colId xmlns:a16="http://schemas.microsoft.com/office/drawing/2014/main" xmlns="" val="212545616"/>
                    </a:ext>
                  </a:extLst>
                </a:gridCol>
                <a:gridCol w="1182681">
                  <a:extLst>
                    <a:ext uri="{9D8B030D-6E8A-4147-A177-3AD203B41FA5}">
                      <a16:colId xmlns:a16="http://schemas.microsoft.com/office/drawing/2014/main" xmlns="" val="1660380764"/>
                    </a:ext>
                  </a:extLst>
                </a:gridCol>
                <a:gridCol w="2133417">
                  <a:extLst>
                    <a:ext uri="{9D8B030D-6E8A-4147-A177-3AD203B41FA5}">
                      <a16:colId xmlns:a16="http://schemas.microsoft.com/office/drawing/2014/main" xmlns="" val="1644636005"/>
                    </a:ext>
                  </a:extLst>
                </a:gridCol>
                <a:gridCol w="2200158">
                  <a:extLst>
                    <a:ext uri="{9D8B030D-6E8A-4147-A177-3AD203B41FA5}">
                      <a16:colId xmlns:a16="http://schemas.microsoft.com/office/drawing/2014/main" xmlns="" val="1868813148"/>
                    </a:ext>
                  </a:extLst>
                </a:gridCol>
                <a:gridCol w="2200158">
                  <a:extLst>
                    <a:ext uri="{9D8B030D-6E8A-4147-A177-3AD203B41FA5}">
                      <a16:colId xmlns:a16="http://schemas.microsoft.com/office/drawing/2014/main" xmlns="" val="153963089"/>
                    </a:ext>
                  </a:extLst>
                </a:gridCol>
              </a:tblGrid>
              <a:tr h="370840">
                <a:tc>
                  <a:txBody>
                    <a:bodyPr/>
                    <a:lstStyle/>
                    <a:p>
                      <a:pPr algn="ctr"/>
                      <a:r>
                        <a:rPr lang="en-US" dirty="0"/>
                        <a:t>Corridor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a:t>Right of Way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a:t>Fulton Transit Plan following HB 930</a:t>
                      </a:r>
                    </a:p>
                    <a:p>
                      <a:pPr algn="ctr"/>
                      <a:r>
                        <a:rPr lang="en-US" dirty="0"/>
                        <a:t>(0.20% Sales Tax)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a:t>Fulton Transit Plan May 2019 Update</a:t>
                      </a:r>
                    </a:p>
                    <a:p>
                      <a:pPr algn="ctr"/>
                      <a:r>
                        <a:rPr lang="en-US" dirty="0"/>
                        <a:t>(0.20% Sales Tax)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a:t>Potential for Other Funding Assistance May 2019 Update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3405133406"/>
                  </a:ext>
                </a:extLst>
              </a:tr>
              <a:tr h="370840">
                <a:tc>
                  <a:txBody>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GA 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a:solidFill>
                            <a:schemeClr val="tx1">
                              <a:lumMod val="65000"/>
                              <a:lumOff val="35000"/>
                            </a:schemeClr>
                          </a:solidFill>
                          <a:latin typeface="Arial" panose="020B0604020202020204" pitchFamily="34" charset="0"/>
                          <a:cs typeface="Arial" panose="020B0604020202020204" pitchFamily="34" charset="0"/>
                        </a:rPr>
                        <a:t>Express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a:solidFill>
                            <a:schemeClr val="tx1">
                              <a:lumMod val="65000"/>
                              <a:lumOff val="35000"/>
                            </a:schemeClr>
                          </a:solidFill>
                          <a:latin typeface="Arial" panose="020B0604020202020204" pitchFamily="34" charset="0"/>
                          <a:cs typeface="Arial" panose="020B0604020202020204" pitchFamily="34" charset="0"/>
                        </a:rPr>
                        <a:t>$335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a:solidFill>
                            <a:schemeClr val="tx1">
                              <a:lumMod val="65000"/>
                              <a:lumOff val="35000"/>
                            </a:schemeClr>
                          </a:solidFill>
                          <a:latin typeface="Arial" panose="020B0604020202020204" pitchFamily="34" charset="0"/>
                          <a:cs typeface="Arial" panose="020B0604020202020204" pitchFamily="34" charset="0"/>
                        </a:rPr>
                        <a:t>$130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a:solidFill>
                            <a:schemeClr val="tx1">
                              <a:lumMod val="65000"/>
                              <a:lumOff val="35000"/>
                            </a:schemeClr>
                          </a:solidFill>
                          <a:latin typeface="Arial" panose="020B0604020202020204" pitchFamily="34" charset="0"/>
                          <a:cs typeface="Arial" panose="020B0604020202020204" pitchFamily="34" charset="0"/>
                        </a:rPr>
                        <a:t>$200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4156479563"/>
                  </a:ext>
                </a:extLst>
              </a:tr>
              <a:tr h="370840">
                <a:tc>
                  <a:txBody>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South Fulton Parkway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65000"/>
                              <a:lumOff val="35000"/>
                            </a:schemeClr>
                          </a:solidFill>
                          <a:latin typeface="Arial" panose="020B0604020202020204" pitchFamily="34" charset="0"/>
                          <a:cs typeface="Arial" panose="020B0604020202020204" pitchFamily="34" charset="0"/>
                        </a:rPr>
                        <a:t>Dedicated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65000"/>
                              <a:lumOff val="35000"/>
                            </a:schemeClr>
                          </a:solidFill>
                          <a:latin typeface="Arial" panose="020B0604020202020204" pitchFamily="34" charset="0"/>
                          <a:cs typeface="Arial" panose="020B0604020202020204" pitchFamily="34" charset="0"/>
                        </a:rPr>
                        <a:t>$165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65000"/>
                              <a:lumOff val="35000"/>
                            </a:schemeClr>
                          </a:solidFill>
                          <a:latin typeface="Arial" panose="020B0604020202020204" pitchFamily="34" charset="0"/>
                          <a:cs typeface="Arial" panose="020B0604020202020204" pitchFamily="34" charset="0"/>
                        </a:rPr>
                        <a:t>$70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65000"/>
                              <a:lumOff val="35000"/>
                            </a:schemeClr>
                          </a:solidFill>
                          <a:latin typeface="Arial" panose="020B0604020202020204" pitchFamily="34" charset="0"/>
                          <a:cs typeface="Arial" panose="020B0604020202020204" pitchFamily="34" charset="0"/>
                        </a:rPr>
                        <a:t>$75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772562959"/>
                  </a:ext>
                </a:extLst>
              </a:tr>
              <a:tr h="370840">
                <a:tc>
                  <a:txBody>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I-285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65000"/>
                              <a:lumOff val="35000"/>
                            </a:schemeClr>
                          </a:solidFill>
                          <a:latin typeface="Arial" panose="020B0604020202020204" pitchFamily="34" charset="0"/>
                          <a:cs typeface="Arial" panose="020B0604020202020204" pitchFamily="34" charset="0"/>
                        </a:rPr>
                        <a:t>Express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65000"/>
                              <a:lumOff val="35000"/>
                            </a:schemeClr>
                          </a:solidFill>
                          <a:latin typeface="Arial" panose="020B0604020202020204" pitchFamily="34" charset="0"/>
                          <a:cs typeface="Arial" panose="020B060402020202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65000"/>
                              <a:lumOff val="35000"/>
                            </a:schemeClr>
                          </a:solidFill>
                          <a:latin typeface="Arial" panose="020B0604020202020204" pitchFamily="34" charset="0"/>
                          <a:cs typeface="Arial" panose="020B0604020202020204" pitchFamily="34" charset="0"/>
                        </a:rPr>
                        <a:t>$285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65000"/>
                              <a:lumOff val="35000"/>
                            </a:schemeClr>
                          </a:solidFill>
                          <a:latin typeface="Arial" panose="020B0604020202020204" pitchFamily="34" charset="0"/>
                          <a:cs typeface="Arial" panose="020B0604020202020204" pitchFamily="34" charset="0"/>
                        </a:rPr>
                        <a:t>$ -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249560439"/>
                  </a:ext>
                </a:extLst>
              </a:tr>
              <a:tr h="370840">
                <a:tc>
                  <a:txBody>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Holcomb Bridge Road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a:solidFill>
                            <a:schemeClr val="tx1">
                              <a:lumMod val="65000"/>
                              <a:lumOff val="35000"/>
                            </a:schemeClr>
                          </a:solidFill>
                          <a:latin typeface="Arial" panose="020B0604020202020204" pitchFamily="34" charset="0"/>
                          <a:cs typeface="Arial" panose="020B0604020202020204" pitchFamily="34" charset="0"/>
                        </a:rPr>
                        <a:t>Shared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a:solidFill>
                            <a:schemeClr val="tx1">
                              <a:lumMod val="65000"/>
                              <a:lumOff val="35000"/>
                            </a:schemeClr>
                          </a:solidFill>
                          <a:latin typeface="Arial" panose="020B0604020202020204" pitchFamily="34" charset="0"/>
                          <a:cs typeface="Arial" panose="020B0604020202020204" pitchFamily="34" charset="0"/>
                        </a:rPr>
                        <a:t>$135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a:solidFill>
                            <a:schemeClr val="tx1">
                              <a:lumMod val="65000"/>
                              <a:lumOff val="35000"/>
                            </a:schemeClr>
                          </a:solidFill>
                          <a:latin typeface="Arial" panose="020B0604020202020204" pitchFamily="34" charset="0"/>
                          <a:cs typeface="Arial" panose="020B0604020202020204" pitchFamily="34" charset="0"/>
                        </a:rPr>
                        <a:t>$130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a:solidFill>
                            <a:schemeClr val="tx1">
                              <a:lumMod val="65000"/>
                              <a:lumOff val="35000"/>
                            </a:schemeClr>
                          </a:solidFill>
                          <a:latin typeface="Arial" panose="020B0604020202020204" pitchFamily="34" charset="0"/>
                          <a:cs typeface="Arial" panose="020B0604020202020204" pitchFamily="34" charset="0"/>
                        </a:rPr>
                        <a:t>$ 5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2022431309"/>
                  </a:ext>
                </a:extLst>
              </a:tr>
              <a:tr h="370840">
                <a:tc>
                  <a:txBody>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Roosevelt Highway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65000"/>
                              <a:lumOff val="35000"/>
                            </a:schemeClr>
                          </a:solidFill>
                          <a:latin typeface="Arial" panose="020B0604020202020204" pitchFamily="34" charset="0"/>
                          <a:cs typeface="Arial" panose="020B0604020202020204" pitchFamily="34" charset="0"/>
                        </a:rPr>
                        <a:t>Shared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65000"/>
                              <a:lumOff val="35000"/>
                            </a:schemeClr>
                          </a:solidFill>
                          <a:latin typeface="Arial" panose="020B0604020202020204" pitchFamily="34" charset="0"/>
                          <a:cs typeface="Arial" panose="020B0604020202020204" pitchFamily="34" charset="0"/>
                        </a:rPr>
                        <a:t>$280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65000"/>
                              <a:lumOff val="35000"/>
                            </a:schemeClr>
                          </a:solidFill>
                          <a:latin typeface="Arial" panose="020B0604020202020204" pitchFamily="34" charset="0"/>
                          <a:cs typeface="Arial" panose="020B0604020202020204" pitchFamily="34" charset="0"/>
                        </a:rPr>
                        <a:t>$270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65000"/>
                              <a:lumOff val="35000"/>
                            </a:schemeClr>
                          </a:solidFill>
                          <a:latin typeface="Arial" panose="020B0604020202020204" pitchFamily="34" charset="0"/>
                          <a:cs typeface="Arial" panose="020B0604020202020204" pitchFamily="34" charset="0"/>
                        </a:rPr>
                        <a:t>$10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425639809"/>
                  </a:ext>
                </a:extLst>
              </a:tr>
              <a:tr h="370840">
                <a:tc>
                  <a:txBody>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Old Milton/State Bridge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65000"/>
                              <a:lumOff val="35000"/>
                            </a:schemeClr>
                          </a:solidFill>
                          <a:latin typeface="Arial" panose="020B0604020202020204" pitchFamily="34" charset="0"/>
                          <a:cs typeface="Arial" panose="020B0604020202020204" pitchFamily="34" charset="0"/>
                        </a:rPr>
                        <a:t>Shared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65000"/>
                              <a:lumOff val="35000"/>
                            </a:schemeClr>
                          </a:solidFill>
                          <a:latin typeface="Arial" panose="020B0604020202020204" pitchFamily="34" charset="0"/>
                          <a:cs typeface="Arial" panose="020B0604020202020204" pitchFamily="34" charset="0"/>
                        </a:rPr>
                        <a:t>$115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65000"/>
                              <a:lumOff val="35000"/>
                            </a:schemeClr>
                          </a:solidFill>
                          <a:latin typeface="Arial" panose="020B0604020202020204" pitchFamily="34" charset="0"/>
                          <a:cs typeface="Arial" panose="020B0604020202020204" pitchFamily="34" charset="0"/>
                        </a:rPr>
                        <a:t>$110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65000"/>
                              <a:lumOff val="35000"/>
                            </a:schemeClr>
                          </a:solidFill>
                          <a:latin typeface="Arial" panose="020B0604020202020204" pitchFamily="34" charset="0"/>
                          <a:cs typeface="Arial" panose="020B0604020202020204" pitchFamily="34" charset="0"/>
                        </a:rPr>
                        <a:t>$ 5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2793710531"/>
                  </a:ext>
                </a:extLst>
              </a:tr>
              <a:tr h="370840">
                <a:tc>
                  <a:txBody>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Fulton Industrial/Camp Creek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65000"/>
                              <a:lumOff val="35000"/>
                            </a:schemeClr>
                          </a:solidFill>
                          <a:latin typeface="Arial" panose="020B0604020202020204" pitchFamily="34" charset="0"/>
                          <a:cs typeface="Arial" panose="020B0604020202020204" pitchFamily="34" charset="0"/>
                        </a:rPr>
                        <a:t>Shared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65000"/>
                              <a:lumOff val="35000"/>
                            </a:schemeClr>
                          </a:solidFill>
                          <a:latin typeface="Arial" panose="020B0604020202020204" pitchFamily="34" charset="0"/>
                          <a:cs typeface="Arial" panose="020B0604020202020204" pitchFamily="34" charset="0"/>
                        </a:rPr>
                        <a:t>$150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65000"/>
                              <a:lumOff val="35000"/>
                            </a:schemeClr>
                          </a:solidFill>
                          <a:latin typeface="Arial" panose="020B0604020202020204" pitchFamily="34" charset="0"/>
                          <a:cs typeface="Arial" panose="020B0604020202020204" pitchFamily="34" charset="0"/>
                        </a:rPr>
                        <a:t>$145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65000"/>
                              <a:lumOff val="35000"/>
                            </a:schemeClr>
                          </a:solidFill>
                          <a:latin typeface="Arial" panose="020B0604020202020204" pitchFamily="34" charset="0"/>
                          <a:cs typeface="Arial" panose="020B0604020202020204" pitchFamily="34" charset="0"/>
                        </a:rPr>
                        <a:t>$ 5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916194851"/>
                  </a:ext>
                </a:extLst>
              </a:tr>
              <a:tr h="370840">
                <a:tc>
                  <a:txBody>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Vehicle Purchases/Replacement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a:solidFill>
                            <a:schemeClr val="tx1">
                              <a:lumMod val="65000"/>
                              <a:lumOff val="35000"/>
                            </a:schemeClr>
                          </a:solidFill>
                          <a:latin typeface="Arial" panose="020B0604020202020204" pitchFamily="34" charset="0"/>
                          <a:cs typeface="Arial" panose="020B0604020202020204" pitchFamily="34" charset="0"/>
                        </a:rPr>
                        <a:t>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a:solidFill>
                            <a:schemeClr val="tx1">
                              <a:lumMod val="65000"/>
                              <a:lumOff val="35000"/>
                            </a:schemeClr>
                          </a:solidFill>
                          <a:latin typeface="Arial" panose="020B0604020202020204" pitchFamily="34" charset="0"/>
                          <a:cs typeface="Arial" panose="020B0604020202020204" pitchFamily="34" charset="0"/>
                        </a:rPr>
                        <a:t>$69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a:solidFill>
                            <a:schemeClr val="tx1">
                              <a:lumMod val="65000"/>
                              <a:lumOff val="35000"/>
                            </a:schemeClr>
                          </a:solidFill>
                          <a:latin typeface="Arial" panose="020B0604020202020204" pitchFamily="34" charset="0"/>
                          <a:cs typeface="Arial" panose="020B0604020202020204" pitchFamily="34" charset="0"/>
                        </a:rPr>
                        <a:t>$69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2759024535"/>
                  </a:ext>
                </a:extLst>
              </a:tr>
              <a:tr h="370840">
                <a:tc>
                  <a:txBody>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Southside Park and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a:solidFill>
                            <a:schemeClr val="tx1">
                              <a:lumMod val="65000"/>
                              <a:lumOff val="35000"/>
                            </a:schemeClr>
                          </a:solidFill>
                          <a:latin typeface="Arial" panose="020B0604020202020204" pitchFamily="34" charset="0"/>
                          <a:cs typeface="Arial" panose="020B0604020202020204" pitchFamily="34" charset="0"/>
                        </a:rPr>
                        <a:t>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a:solidFill>
                            <a:schemeClr val="tx1">
                              <a:lumMod val="65000"/>
                              <a:lumOff val="35000"/>
                            </a:schemeClr>
                          </a:solidFill>
                          <a:latin typeface="Arial" panose="020B0604020202020204" pitchFamily="34" charset="0"/>
                          <a:cs typeface="Arial" panose="020B0604020202020204" pitchFamily="34" charset="0"/>
                        </a:rPr>
                        <a:t>$ 1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a:solidFill>
                            <a:schemeClr val="tx1">
                              <a:lumMod val="65000"/>
                              <a:lumOff val="35000"/>
                            </a:schemeClr>
                          </a:solidFill>
                          <a:latin typeface="Arial" panose="020B0604020202020204" pitchFamily="34" charset="0"/>
                          <a:cs typeface="Arial" panose="020B0604020202020204" pitchFamily="34" charset="0"/>
                        </a:rPr>
                        <a:t>$ 1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555095909"/>
                  </a:ext>
                </a:extLst>
              </a:tr>
              <a:tr h="370840">
                <a:tc>
                  <a:txBody>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Last Mile, Bus Shelters, Stations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tx1">
                              <a:lumMod val="65000"/>
                              <a:lumOff val="35000"/>
                            </a:schemeClr>
                          </a:solidFill>
                          <a:latin typeface="Arial" panose="020B0604020202020204" pitchFamily="34" charset="0"/>
                          <a:cs typeface="Arial" panose="020B0604020202020204" pitchFamily="34" charset="0"/>
                        </a:rPr>
                        <a:t>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tx1">
                              <a:lumMod val="65000"/>
                              <a:lumOff val="35000"/>
                            </a:schemeClr>
                          </a:solidFill>
                          <a:latin typeface="Arial" panose="020B0604020202020204" pitchFamily="34" charset="0"/>
                          <a:cs typeface="Arial" panose="020B0604020202020204" pitchFamily="34" charset="0"/>
                        </a:rPr>
                        <a:t>$90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tx1">
                              <a:lumMod val="65000"/>
                              <a:lumOff val="35000"/>
                            </a:schemeClr>
                          </a:solidFill>
                          <a:latin typeface="Arial" panose="020B0604020202020204" pitchFamily="34" charset="0"/>
                          <a:cs typeface="Arial" panose="020B0604020202020204" pitchFamily="34" charset="0"/>
                        </a:rPr>
                        <a:t>$90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9280632"/>
                  </a:ext>
                </a:extLst>
              </a:tr>
            </a:tbl>
          </a:graphicData>
        </a:graphic>
      </p:graphicFrame>
      <p:sp>
        <p:nvSpPr>
          <p:cNvPr id="31" name="TextBox 30">
            <a:extLst>
              <a:ext uri="{FF2B5EF4-FFF2-40B4-BE49-F238E27FC236}">
                <a16:creationId xmlns:a16="http://schemas.microsoft.com/office/drawing/2014/main" xmlns="" id="{0660504B-FBCF-4417-95EF-13E6BB1C5D4F}"/>
              </a:ext>
            </a:extLst>
          </p:cNvPr>
          <p:cNvSpPr txBox="1"/>
          <p:nvPr/>
        </p:nvSpPr>
        <p:spPr>
          <a:xfrm>
            <a:off x="610182" y="6064290"/>
            <a:ext cx="10762681" cy="654025"/>
          </a:xfrm>
          <a:prstGeom prst="rect">
            <a:avLst/>
          </a:prstGeom>
          <a:noFill/>
        </p:spPr>
        <p:txBody>
          <a:bodyPr wrap="square" rtlCol="0">
            <a:spAutoFit/>
          </a:bodyPr>
          <a:lstStyle/>
          <a:p>
            <a:pPr>
              <a:spcAft>
                <a:spcPts val="300"/>
              </a:spcAft>
            </a:pPr>
            <a:r>
              <a:rPr lang="en-US" sz="1600" dirty="0">
                <a:solidFill>
                  <a:schemeClr val="tx1">
                    <a:lumMod val="65000"/>
                    <a:lumOff val="35000"/>
                  </a:schemeClr>
                </a:solidFill>
                <a:latin typeface="Arial" panose="020B0604020202020204" pitchFamily="34" charset="0"/>
                <a:cs typeface="Arial" panose="020B0604020202020204" pitchFamily="34" charset="0"/>
              </a:rPr>
              <a:t>* Other funding assistance potential based on discussions with MARTA with a goal of $300 M total outside funding.  </a:t>
            </a:r>
          </a:p>
          <a:p>
            <a:pPr>
              <a:spcAft>
                <a:spcPts val="300"/>
              </a:spcAft>
            </a:pP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xmlns="" id="{E10C7B4E-123D-423B-827E-659F556E8010}"/>
              </a:ext>
            </a:extLst>
          </p:cNvPr>
          <p:cNvSpPr txBox="1">
            <a:spLocks/>
          </p:cNvSpPr>
          <p:nvPr/>
        </p:nvSpPr>
        <p:spPr>
          <a:xfrm>
            <a:off x="11652078" y="6304933"/>
            <a:ext cx="510105" cy="533189"/>
          </a:xfrm>
          <a:prstGeom prst="rect">
            <a:avLst/>
          </a:prstGeom>
        </p:spPr>
        <p:txBody>
          <a:bodyPr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400" dirty="0">
                <a:solidFill>
                  <a:prstClr val="black">
                    <a:lumMod val="65000"/>
                    <a:lumOff val="35000"/>
                  </a:prstClr>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2502769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xmlns="" id="{FAA88D98-4392-4F43-ABC7-8262FA09BF27}"/>
              </a:ext>
            </a:extLst>
          </p:cNvPr>
          <p:cNvSpPr/>
          <p:nvPr/>
        </p:nvSpPr>
        <p:spPr>
          <a:xfrm>
            <a:off x="8907694" y="5565526"/>
            <a:ext cx="3284306" cy="13018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135876" y="84762"/>
            <a:ext cx="11640113" cy="9377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000" b="1" dirty="0">
              <a:solidFill>
                <a:srgbClr val="324F6D"/>
              </a:solidFill>
              <a:latin typeface="Arial" panose="020B0604020202020204" pitchFamily="34" charset="0"/>
              <a:cs typeface="Arial" panose="020B0604020202020204" pitchFamily="34" charset="0"/>
            </a:endParaRPr>
          </a:p>
        </p:txBody>
      </p:sp>
      <p:sp>
        <p:nvSpPr>
          <p:cNvPr id="11" name="Title 1"/>
          <p:cNvSpPr txBox="1">
            <a:spLocks/>
          </p:cNvSpPr>
          <p:nvPr/>
        </p:nvSpPr>
        <p:spPr>
          <a:xfrm>
            <a:off x="135875" y="84762"/>
            <a:ext cx="11640113" cy="9377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rgbClr val="324F6D"/>
                </a:solidFill>
                <a:latin typeface="Arial" panose="020B0604020202020204" pitchFamily="34" charset="0"/>
                <a:cs typeface="Arial" panose="020B0604020202020204" pitchFamily="34" charset="0"/>
              </a:rPr>
              <a:t>Implementation Timeline</a:t>
            </a:r>
            <a:endParaRPr lang="en-US" sz="3200" b="1" dirty="0">
              <a:solidFill>
                <a:srgbClr val="324F6D"/>
              </a:solidFill>
              <a:latin typeface="Arial" panose="020B0604020202020204" pitchFamily="34" charset="0"/>
              <a:cs typeface="Arial" panose="020B0604020202020204" pitchFamily="34" charset="0"/>
            </a:endParaRPr>
          </a:p>
        </p:txBody>
      </p:sp>
      <p:sp>
        <p:nvSpPr>
          <p:cNvPr id="10" name="Rectangle 9"/>
          <p:cNvSpPr/>
          <p:nvPr/>
        </p:nvSpPr>
        <p:spPr>
          <a:xfrm>
            <a:off x="0" y="1066910"/>
            <a:ext cx="8658808" cy="45719"/>
          </a:xfrm>
          <a:prstGeom prst="rect">
            <a:avLst/>
          </a:prstGeom>
          <a:solidFill>
            <a:srgbClr val="EAC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able 4">
            <a:extLst>
              <a:ext uri="{FF2B5EF4-FFF2-40B4-BE49-F238E27FC236}">
                <a16:creationId xmlns:a16="http://schemas.microsoft.com/office/drawing/2014/main" xmlns="" id="{F7EAD210-8C58-4F97-BC0C-A685CE206BA2}"/>
              </a:ext>
            </a:extLst>
          </p:cNvPr>
          <p:cNvGraphicFramePr>
            <a:graphicFrameLocks noGrp="1"/>
          </p:cNvGraphicFramePr>
          <p:nvPr>
            <p:extLst>
              <p:ext uri="{D42A27DB-BD31-4B8C-83A1-F6EECF244321}">
                <p14:modId xmlns:p14="http://schemas.microsoft.com/office/powerpoint/2010/main" val="3324320937"/>
              </p:ext>
            </p:extLst>
          </p:nvPr>
        </p:nvGraphicFramePr>
        <p:xfrm>
          <a:off x="604462" y="2406718"/>
          <a:ext cx="10983075" cy="3233790"/>
        </p:xfrm>
        <a:graphic>
          <a:graphicData uri="http://schemas.openxmlformats.org/drawingml/2006/table">
            <a:tbl>
              <a:tblPr firstRow="1" bandRow="1">
                <a:tableStyleId>{21E4AEA4-8DFA-4A89-87EB-49C32662AFE0}</a:tableStyleId>
              </a:tblPr>
              <a:tblGrid>
                <a:gridCol w="3661025">
                  <a:extLst>
                    <a:ext uri="{9D8B030D-6E8A-4147-A177-3AD203B41FA5}">
                      <a16:colId xmlns:a16="http://schemas.microsoft.com/office/drawing/2014/main" xmlns="" val="3906240592"/>
                    </a:ext>
                  </a:extLst>
                </a:gridCol>
                <a:gridCol w="3661025">
                  <a:extLst>
                    <a:ext uri="{9D8B030D-6E8A-4147-A177-3AD203B41FA5}">
                      <a16:colId xmlns:a16="http://schemas.microsoft.com/office/drawing/2014/main" xmlns="" val="1213310476"/>
                    </a:ext>
                  </a:extLst>
                </a:gridCol>
                <a:gridCol w="3661025">
                  <a:extLst>
                    <a:ext uri="{9D8B030D-6E8A-4147-A177-3AD203B41FA5}">
                      <a16:colId xmlns:a16="http://schemas.microsoft.com/office/drawing/2014/main" xmlns="" val="762364793"/>
                    </a:ext>
                  </a:extLst>
                </a:gridCol>
              </a:tblGrid>
              <a:tr h="706349">
                <a:tc>
                  <a:txBody>
                    <a:bodyPr/>
                    <a:lstStyle/>
                    <a:p>
                      <a:pPr algn="ctr"/>
                      <a:r>
                        <a:rPr lang="en-US" dirty="0">
                          <a:latin typeface="Arial" panose="020B0604020202020204" pitchFamily="34" charset="0"/>
                          <a:cs typeface="Arial" panose="020B0604020202020204" pitchFamily="34" charset="0"/>
                        </a:rPr>
                        <a:t>IMMEDIATE</a:t>
                      </a:r>
                    </a:p>
                  </a:txBody>
                  <a:tcPr anchor="ctr"/>
                </a:tc>
                <a:tc>
                  <a:txBody>
                    <a:bodyPr/>
                    <a:lstStyle/>
                    <a:p>
                      <a:pPr algn="ctr"/>
                      <a:r>
                        <a:rPr lang="en-US" dirty="0">
                          <a:latin typeface="Arial" panose="020B0604020202020204" pitchFamily="34" charset="0"/>
                          <a:cs typeface="Arial" panose="020B0604020202020204" pitchFamily="34" charset="0"/>
                        </a:rPr>
                        <a:t>TIMEFRAME 1 (~5 years)</a:t>
                      </a:r>
                    </a:p>
                  </a:txBody>
                  <a:tcPr anchor="ctr"/>
                </a:tc>
                <a:tc>
                  <a:txBody>
                    <a:bodyPr/>
                    <a:lstStyle/>
                    <a:p>
                      <a:pPr algn="ctr"/>
                      <a:r>
                        <a:rPr lang="en-US" dirty="0">
                          <a:latin typeface="Arial" panose="020B0604020202020204" pitchFamily="34" charset="0"/>
                          <a:cs typeface="Arial" panose="020B0604020202020204" pitchFamily="34" charset="0"/>
                        </a:rPr>
                        <a:t>TIMEFRAME 2 (5-10 Years)</a:t>
                      </a:r>
                    </a:p>
                  </a:txBody>
                  <a:tcPr anchor="ctr"/>
                </a:tc>
                <a:extLst>
                  <a:ext uri="{0D108BD9-81ED-4DB2-BD59-A6C34878D82A}">
                    <a16:rowId xmlns:a16="http://schemas.microsoft.com/office/drawing/2014/main" xmlns="" val="48482740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65000"/>
                              <a:lumOff val="35000"/>
                            </a:schemeClr>
                          </a:solidFill>
                          <a:latin typeface="Arial" panose="020B0604020202020204" pitchFamily="34" charset="0"/>
                          <a:cs typeface="Arial" panose="020B0604020202020204" pitchFamily="34" charset="0"/>
                        </a:rPr>
                        <a:t>Last Mile/Bus Shelters/       Station Connectivity</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65000"/>
                              <a:lumOff val="35000"/>
                            </a:schemeClr>
                          </a:solidFill>
                          <a:latin typeface="Arial" panose="020B0604020202020204" pitchFamily="34" charset="0"/>
                          <a:cs typeface="Arial" panose="020B0604020202020204" pitchFamily="34" charset="0"/>
                        </a:rPr>
                        <a:t>Highway 29/Roosevelt Highway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65000"/>
                              <a:lumOff val="35000"/>
                            </a:schemeClr>
                          </a:solidFill>
                          <a:latin typeface="Arial" panose="020B0604020202020204" pitchFamily="34" charset="0"/>
                          <a:cs typeface="Arial" panose="020B0604020202020204" pitchFamily="34" charset="0"/>
                        </a:rPr>
                        <a:t>I-285 Top End</a:t>
                      </a:r>
                    </a:p>
                  </a:txBody>
                  <a:tcPr anchor="ctr"/>
                </a:tc>
                <a:extLst>
                  <a:ext uri="{0D108BD9-81ED-4DB2-BD59-A6C34878D82A}">
                    <a16:rowId xmlns:a16="http://schemas.microsoft.com/office/drawing/2014/main" xmlns="" val="2461798706"/>
                  </a:ext>
                </a:extLst>
              </a:tr>
              <a:tr h="6133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65000"/>
                              <a:lumOff val="35000"/>
                            </a:schemeClr>
                          </a:solidFill>
                          <a:latin typeface="Arial" panose="020B0604020202020204" pitchFamily="34" charset="0"/>
                          <a:cs typeface="Arial" panose="020B0604020202020204" pitchFamily="34" charset="0"/>
                        </a:rPr>
                        <a:t>Southside Park and Ride</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65000"/>
                              <a:lumOff val="35000"/>
                            </a:schemeClr>
                          </a:solidFill>
                          <a:latin typeface="Arial" panose="020B0604020202020204" pitchFamily="34" charset="0"/>
                          <a:cs typeface="Arial" panose="020B0604020202020204" pitchFamily="34" charset="0"/>
                        </a:rPr>
                        <a:t>South Fulton Parkway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65000"/>
                              <a:lumOff val="35000"/>
                            </a:schemeClr>
                          </a:solidFill>
                          <a:latin typeface="Arial" panose="020B0604020202020204" pitchFamily="34" charset="0"/>
                          <a:cs typeface="Arial" panose="020B0604020202020204" pitchFamily="34" charset="0"/>
                        </a:rPr>
                        <a:t>Holcomb Bridge/Highway 92</a:t>
                      </a:r>
                    </a:p>
                  </a:txBody>
                  <a:tcPr anchor="ctr"/>
                </a:tc>
                <a:extLst>
                  <a:ext uri="{0D108BD9-81ED-4DB2-BD59-A6C34878D82A}">
                    <a16:rowId xmlns:a16="http://schemas.microsoft.com/office/drawing/2014/main" xmlns="" val="1689598862"/>
                  </a:ext>
                </a:extLst>
              </a:tr>
              <a:tr h="6369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65000"/>
                              <a:lumOff val="35000"/>
                            </a:schemeClr>
                          </a:solidFill>
                          <a:latin typeface="Arial" panose="020B0604020202020204" pitchFamily="34" charset="0"/>
                          <a:cs typeface="Arial" panose="020B0604020202020204" pitchFamily="34" charset="0"/>
                        </a:rPr>
                        <a:t>GA 400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65000"/>
                              <a:lumOff val="35000"/>
                            </a:schemeClr>
                          </a:solidFill>
                          <a:latin typeface="Arial" panose="020B0604020202020204" pitchFamily="34" charset="0"/>
                          <a:cs typeface="Arial" panose="020B0604020202020204" pitchFamily="34" charset="0"/>
                        </a:rPr>
                        <a:t>Fulton Industrial/Camp Creek</a:t>
                      </a:r>
                    </a:p>
                  </a:txBody>
                  <a:tcPr anchor="ctr"/>
                </a:tc>
                <a:extLst>
                  <a:ext uri="{0D108BD9-81ED-4DB2-BD59-A6C34878D82A}">
                    <a16:rowId xmlns:a16="http://schemas.microsoft.com/office/drawing/2014/main" xmlns="" val="3599304734"/>
                  </a:ext>
                </a:extLst>
              </a:tr>
              <a:tr h="6369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lumMod val="65000"/>
                            <a:lumOff val="35000"/>
                          </a:schemeClr>
                        </a:solidFill>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65000"/>
                              <a:lumOff val="35000"/>
                            </a:schemeClr>
                          </a:solidFill>
                          <a:latin typeface="Arial" panose="020B0604020202020204" pitchFamily="34" charset="0"/>
                          <a:cs typeface="Arial" panose="020B0604020202020204" pitchFamily="34" charset="0"/>
                        </a:rPr>
                        <a:t>Old Milton/State Bridge</a:t>
                      </a:r>
                    </a:p>
                  </a:txBody>
                  <a:tcPr anchor="ctr"/>
                </a:tc>
                <a:extLst>
                  <a:ext uri="{0D108BD9-81ED-4DB2-BD59-A6C34878D82A}">
                    <a16:rowId xmlns:a16="http://schemas.microsoft.com/office/drawing/2014/main" xmlns="" val="743178202"/>
                  </a:ext>
                </a:extLst>
              </a:tr>
            </a:tbl>
          </a:graphicData>
        </a:graphic>
      </p:graphicFrame>
      <p:sp>
        <p:nvSpPr>
          <p:cNvPr id="31" name="TextBox 30">
            <a:extLst>
              <a:ext uri="{FF2B5EF4-FFF2-40B4-BE49-F238E27FC236}">
                <a16:creationId xmlns:a16="http://schemas.microsoft.com/office/drawing/2014/main" xmlns="" id="{BBA81804-4E51-43F5-B9DF-0FD0B812049A}"/>
              </a:ext>
            </a:extLst>
          </p:cNvPr>
          <p:cNvSpPr txBox="1"/>
          <p:nvPr/>
        </p:nvSpPr>
        <p:spPr>
          <a:xfrm>
            <a:off x="496723" y="1418338"/>
            <a:ext cx="11565135" cy="424732"/>
          </a:xfrm>
          <a:prstGeom prst="rect">
            <a:avLst/>
          </a:prstGeom>
          <a:noFill/>
        </p:spPr>
        <p:txBody>
          <a:bodyPr wrap="square" numCol="1" rtlCol="0">
            <a:spAutoFit/>
          </a:bodyPr>
          <a:lstStyle/>
          <a:p>
            <a:pPr>
              <a:lnSpc>
                <a:spcPct val="90000"/>
              </a:lnSpc>
              <a:spcBef>
                <a:spcPct val="0"/>
              </a:spcBef>
              <a:spcAft>
                <a:spcPts val="300"/>
              </a:spcAft>
              <a:tabLst>
                <a:tab pos="2855913" algn="l"/>
                <a:tab pos="7027863" algn="l"/>
                <a:tab pos="9369425" algn="l"/>
              </a:tabLst>
            </a:pPr>
            <a:r>
              <a:rPr lang="en-US" sz="2400" dirty="0">
                <a:solidFill>
                  <a:schemeClr val="tx1">
                    <a:lumMod val="65000"/>
                    <a:lumOff val="35000"/>
                  </a:schemeClr>
                </a:solidFill>
                <a:latin typeface="Arial" panose="020B0604020202020204" pitchFamily="34" charset="0"/>
                <a:cs typeface="Arial" panose="020B0604020202020204" pitchFamily="34" charset="0"/>
              </a:rPr>
              <a:t>Based on funding model and coordination with other improvement projects. </a:t>
            </a:r>
            <a:endParaRPr lang="en-US" sz="2400" dirty="0">
              <a:solidFill>
                <a:schemeClr val="tx1">
                  <a:lumMod val="65000"/>
                  <a:lumOff val="35000"/>
                </a:schemeClr>
              </a:solidFill>
              <a:latin typeface="Arial" panose="020B0604020202020204" pitchFamily="34" charset="0"/>
              <a:ea typeface="+mj-ea"/>
              <a:cs typeface="Arial" panose="020B0604020202020204" pitchFamily="34" charset="0"/>
            </a:endParaRPr>
          </a:p>
        </p:txBody>
      </p:sp>
      <p:sp>
        <p:nvSpPr>
          <p:cNvPr id="8" name="Content Placeholder 2">
            <a:extLst>
              <a:ext uri="{FF2B5EF4-FFF2-40B4-BE49-F238E27FC236}">
                <a16:creationId xmlns:a16="http://schemas.microsoft.com/office/drawing/2014/main" xmlns="" id="{04AB7351-DF79-477E-A340-71A2DB054879}"/>
              </a:ext>
            </a:extLst>
          </p:cNvPr>
          <p:cNvSpPr txBox="1">
            <a:spLocks/>
          </p:cNvSpPr>
          <p:nvPr/>
        </p:nvSpPr>
        <p:spPr>
          <a:xfrm>
            <a:off x="11652078" y="6304933"/>
            <a:ext cx="510105" cy="533189"/>
          </a:xfrm>
          <a:prstGeom prst="rect">
            <a:avLst/>
          </a:prstGeom>
        </p:spPr>
        <p:txBody>
          <a:bodyPr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400" dirty="0">
                <a:solidFill>
                  <a:prstClr val="black">
                    <a:lumMod val="65000"/>
                    <a:lumOff val="35000"/>
                  </a:prstClr>
                </a:solidFill>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2256488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35876" y="84762"/>
            <a:ext cx="11640113" cy="9377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000" b="1" dirty="0">
              <a:solidFill>
                <a:srgbClr val="324F6D"/>
              </a:solidFill>
              <a:latin typeface="Arial" panose="020B0604020202020204" pitchFamily="34" charset="0"/>
              <a:cs typeface="Arial" panose="020B0604020202020204" pitchFamily="34" charset="0"/>
            </a:endParaRPr>
          </a:p>
        </p:txBody>
      </p:sp>
      <p:sp>
        <p:nvSpPr>
          <p:cNvPr id="17" name="Rectangle 16"/>
          <p:cNvSpPr/>
          <p:nvPr/>
        </p:nvSpPr>
        <p:spPr>
          <a:xfrm>
            <a:off x="4593145" y="-1"/>
            <a:ext cx="2609760" cy="721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txBox="1">
            <a:spLocks/>
          </p:cNvSpPr>
          <p:nvPr/>
        </p:nvSpPr>
        <p:spPr>
          <a:xfrm>
            <a:off x="135875" y="19445"/>
            <a:ext cx="11640113" cy="9377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dirty="0">
                <a:solidFill>
                  <a:srgbClr val="324F6D"/>
                </a:solidFill>
                <a:latin typeface="Arial" panose="020B0604020202020204" pitchFamily="34" charset="0"/>
                <a:cs typeface="Arial" panose="020B0604020202020204" pitchFamily="34" charset="0"/>
              </a:rPr>
              <a:t>Next Steps from May 3, 2019 Commission and Mayors Meeting</a:t>
            </a:r>
            <a:endParaRPr lang="en-US" sz="2400" b="1" dirty="0">
              <a:solidFill>
                <a:srgbClr val="324F6D"/>
              </a:solidFill>
              <a:latin typeface="Arial" panose="020B0604020202020204" pitchFamily="34" charset="0"/>
              <a:cs typeface="Arial" panose="020B0604020202020204" pitchFamily="34" charset="0"/>
            </a:endParaRPr>
          </a:p>
        </p:txBody>
      </p:sp>
      <p:sp>
        <p:nvSpPr>
          <p:cNvPr id="10" name="Rectangle 9"/>
          <p:cNvSpPr/>
          <p:nvPr/>
        </p:nvSpPr>
        <p:spPr>
          <a:xfrm>
            <a:off x="0" y="1066910"/>
            <a:ext cx="8658808" cy="45719"/>
          </a:xfrm>
          <a:prstGeom prst="rect">
            <a:avLst/>
          </a:prstGeom>
          <a:solidFill>
            <a:srgbClr val="EAC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3D915D55-8B5E-47C8-AB0C-67BE8FE8FA0D}"/>
              </a:ext>
            </a:extLst>
          </p:cNvPr>
          <p:cNvSpPr txBox="1"/>
          <p:nvPr/>
        </p:nvSpPr>
        <p:spPr>
          <a:xfrm>
            <a:off x="363161" y="1494976"/>
            <a:ext cx="11565135" cy="4864409"/>
          </a:xfrm>
          <a:prstGeom prst="rect">
            <a:avLst/>
          </a:prstGeom>
          <a:noFill/>
        </p:spPr>
        <p:txBody>
          <a:bodyPr wrap="square" numCol="1" rtlCol="0">
            <a:spAutoFit/>
          </a:bodyPr>
          <a:lstStyle/>
          <a:p>
            <a:pPr marL="457200" indent="-457200">
              <a:lnSpc>
                <a:spcPct val="90000"/>
              </a:lnSpc>
              <a:spcBef>
                <a:spcPct val="0"/>
              </a:spcBef>
              <a:spcAft>
                <a:spcPts val="300"/>
              </a:spcAft>
              <a:buFont typeface="+mj-lt"/>
              <a:buAutoNum type="arabicPeriod"/>
              <a:tabLst>
                <a:tab pos="2855913" algn="l"/>
                <a:tab pos="7027863" algn="l"/>
                <a:tab pos="9369425" algn="l"/>
              </a:tabLst>
            </a:pPr>
            <a:r>
              <a:rPr lang="en-US" sz="2400" dirty="0">
                <a:solidFill>
                  <a:srgbClr val="45688B"/>
                </a:solidFill>
                <a:latin typeface="Arial" panose="020B0604020202020204" pitchFamily="34" charset="0"/>
                <a:cs typeface="Arial" panose="020B0604020202020204" pitchFamily="34" charset="0"/>
              </a:rPr>
              <a:t>Adopt the updated Short-Term Transit Plan with project list as presented.</a:t>
            </a:r>
          </a:p>
          <a:p>
            <a:pPr marL="457200" indent="-457200">
              <a:lnSpc>
                <a:spcPct val="90000"/>
              </a:lnSpc>
              <a:spcBef>
                <a:spcPct val="0"/>
              </a:spcBef>
              <a:spcAft>
                <a:spcPts val="300"/>
              </a:spcAft>
              <a:buFont typeface="+mj-lt"/>
              <a:buAutoNum type="arabicPeriod"/>
              <a:tabLst>
                <a:tab pos="2855913" algn="l"/>
                <a:tab pos="7027863" algn="l"/>
                <a:tab pos="9369425" algn="l"/>
              </a:tabLst>
            </a:pPr>
            <a:endParaRPr lang="en-US" sz="1000" dirty="0">
              <a:solidFill>
                <a:srgbClr val="45688B"/>
              </a:solidFill>
              <a:latin typeface="Arial" panose="020B0604020202020204" pitchFamily="34" charset="0"/>
              <a:cs typeface="Arial" panose="020B0604020202020204" pitchFamily="34" charset="0"/>
            </a:endParaRPr>
          </a:p>
          <a:p>
            <a:pPr marL="457200" indent="-457200">
              <a:lnSpc>
                <a:spcPct val="90000"/>
              </a:lnSpc>
              <a:spcBef>
                <a:spcPct val="0"/>
              </a:spcBef>
              <a:spcAft>
                <a:spcPts val="300"/>
              </a:spcAft>
              <a:buFont typeface="+mj-lt"/>
              <a:buAutoNum type="arabicPeriod"/>
              <a:tabLst>
                <a:tab pos="2855913" algn="l"/>
                <a:tab pos="7027863" algn="l"/>
                <a:tab pos="9369425" algn="l"/>
              </a:tabLst>
            </a:pPr>
            <a:r>
              <a:rPr lang="en-US" sz="2400" dirty="0">
                <a:solidFill>
                  <a:srgbClr val="45688B"/>
                </a:solidFill>
                <a:latin typeface="Arial" panose="020B0604020202020204" pitchFamily="34" charset="0"/>
                <a:cs typeface="Arial" panose="020B0604020202020204" pitchFamily="34" charset="0"/>
              </a:rPr>
              <a:t>Pursue alternate funding strategies in addition to a Sales Tax Referendum including state-level strategic investments.</a:t>
            </a:r>
          </a:p>
          <a:p>
            <a:pPr marL="457200" indent="-457200">
              <a:lnSpc>
                <a:spcPct val="90000"/>
              </a:lnSpc>
              <a:spcBef>
                <a:spcPct val="0"/>
              </a:spcBef>
              <a:spcAft>
                <a:spcPts val="300"/>
              </a:spcAft>
              <a:buFont typeface="+mj-lt"/>
              <a:buAutoNum type="arabicPeriod"/>
              <a:tabLst>
                <a:tab pos="2855913" algn="l"/>
                <a:tab pos="7027863" algn="l"/>
                <a:tab pos="9369425" algn="l"/>
              </a:tabLst>
            </a:pPr>
            <a:endParaRPr lang="en-US" sz="1000" dirty="0">
              <a:solidFill>
                <a:srgbClr val="45688B"/>
              </a:solidFill>
              <a:latin typeface="Arial" panose="020B0604020202020204" pitchFamily="34" charset="0"/>
              <a:cs typeface="Arial" panose="020B0604020202020204" pitchFamily="34" charset="0"/>
            </a:endParaRPr>
          </a:p>
          <a:p>
            <a:pPr marL="457200" indent="-457200">
              <a:lnSpc>
                <a:spcPct val="90000"/>
              </a:lnSpc>
              <a:spcBef>
                <a:spcPct val="0"/>
              </a:spcBef>
              <a:spcAft>
                <a:spcPts val="300"/>
              </a:spcAft>
              <a:buFont typeface="+mj-lt"/>
              <a:buAutoNum type="arabicPeriod"/>
              <a:tabLst>
                <a:tab pos="2855913" algn="l"/>
                <a:tab pos="7027863" algn="l"/>
                <a:tab pos="9369425" algn="l"/>
              </a:tabLst>
            </a:pPr>
            <a:r>
              <a:rPr lang="en-US" sz="2400" dirty="0">
                <a:solidFill>
                  <a:srgbClr val="45688B"/>
                </a:solidFill>
                <a:latin typeface="Arial" panose="020B0604020202020204" pitchFamily="34" charset="0"/>
                <a:cs typeface="Arial" panose="020B0604020202020204" pitchFamily="34" charset="0"/>
              </a:rPr>
              <a:t>Complete additional analysis for projects in the short-term update, including ridership projections for GA 400 and economic development potential along South Fulton Parkway.</a:t>
            </a:r>
          </a:p>
          <a:p>
            <a:pPr marL="457200" indent="-457200">
              <a:lnSpc>
                <a:spcPct val="90000"/>
              </a:lnSpc>
              <a:spcBef>
                <a:spcPct val="0"/>
              </a:spcBef>
              <a:spcAft>
                <a:spcPts val="300"/>
              </a:spcAft>
              <a:buFont typeface="+mj-lt"/>
              <a:buAutoNum type="arabicPeriod"/>
              <a:tabLst>
                <a:tab pos="2855913" algn="l"/>
                <a:tab pos="7027863" algn="l"/>
                <a:tab pos="9369425" algn="l"/>
              </a:tabLst>
            </a:pPr>
            <a:endParaRPr lang="en-US" sz="1000" dirty="0">
              <a:solidFill>
                <a:srgbClr val="45688B"/>
              </a:solidFill>
              <a:latin typeface="Arial" panose="020B0604020202020204" pitchFamily="34" charset="0"/>
              <a:cs typeface="Arial" panose="020B0604020202020204" pitchFamily="34" charset="0"/>
            </a:endParaRPr>
          </a:p>
          <a:p>
            <a:pPr marL="457200" indent="-457200">
              <a:lnSpc>
                <a:spcPct val="90000"/>
              </a:lnSpc>
              <a:spcBef>
                <a:spcPct val="0"/>
              </a:spcBef>
              <a:spcAft>
                <a:spcPts val="300"/>
              </a:spcAft>
              <a:buFont typeface="+mj-lt"/>
              <a:buAutoNum type="arabicPeriod"/>
              <a:tabLst>
                <a:tab pos="2855913" algn="l"/>
                <a:tab pos="7027863" algn="l"/>
                <a:tab pos="9369425" algn="l"/>
              </a:tabLst>
            </a:pPr>
            <a:r>
              <a:rPr lang="en-US" sz="2400" dirty="0">
                <a:solidFill>
                  <a:srgbClr val="45688B"/>
                </a:solidFill>
                <a:latin typeface="Arial" panose="020B0604020202020204" pitchFamily="34" charset="0"/>
                <a:cs typeface="Arial" panose="020B0604020202020204" pitchFamily="34" charset="0"/>
              </a:rPr>
              <a:t>Finalize preliminary design and station locations for rapid transit projects in dedicated or managed lanes (GA 400, South Fulton Parkway, I-285)</a:t>
            </a:r>
          </a:p>
          <a:p>
            <a:pPr marL="457200" indent="-457200">
              <a:lnSpc>
                <a:spcPct val="90000"/>
              </a:lnSpc>
              <a:spcBef>
                <a:spcPct val="0"/>
              </a:spcBef>
              <a:spcAft>
                <a:spcPts val="300"/>
              </a:spcAft>
              <a:buFont typeface="+mj-lt"/>
              <a:buAutoNum type="arabicPeriod"/>
              <a:tabLst>
                <a:tab pos="2855913" algn="l"/>
                <a:tab pos="7027863" algn="l"/>
                <a:tab pos="9369425" algn="l"/>
              </a:tabLst>
            </a:pPr>
            <a:endParaRPr lang="en-US" sz="1000" dirty="0">
              <a:solidFill>
                <a:srgbClr val="45688B"/>
              </a:solidFill>
              <a:latin typeface="Arial" panose="020B0604020202020204" pitchFamily="34" charset="0"/>
              <a:cs typeface="Arial" panose="020B0604020202020204" pitchFamily="34" charset="0"/>
            </a:endParaRPr>
          </a:p>
          <a:p>
            <a:pPr marL="457200" indent="-457200">
              <a:lnSpc>
                <a:spcPct val="90000"/>
              </a:lnSpc>
              <a:spcBef>
                <a:spcPct val="0"/>
              </a:spcBef>
              <a:spcAft>
                <a:spcPts val="300"/>
              </a:spcAft>
              <a:buFont typeface="+mj-lt"/>
              <a:buAutoNum type="arabicPeriod"/>
              <a:tabLst>
                <a:tab pos="2855913" algn="l"/>
                <a:tab pos="7027863" algn="l"/>
                <a:tab pos="9369425" algn="l"/>
              </a:tabLst>
            </a:pPr>
            <a:r>
              <a:rPr lang="en-US" sz="2400" dirty="0">
                <a:solidFill>
                  <a:srgbClr val="45688B"/>
                </a:solidFill>
                <a:latin typeface="Arial" panose="020B0604020202020204" pitchFamily="34" charset="0"/>
                <a:cs typeface="Arial" panose="020B0604020202020204" pitchFamily="34" charset="0"/>
              </a:rPr>
              <a:t>Plan voter education process.</a:t>
            </a:r>
          </a:p>
          <a:p>
            <a:pPr marL="457200" indent="-457200">
              <a:lnSpc>
                <a:spcPct val="90000"/>
              </a:lnSpc>
              <a:spcBef>
                <a:spcPct val="0"/>
              </a:spcBef>
              <a:spcAft>
                <a:spcPts val="300"/>
              </a:spcAft>
              <a:buFont typeface="+mj-lt"/>
              <a:buAutoNum type="arabicPeriod"/>
              <a:tabLst>
                <a:tab pos="2855913" algn="l"/>
                <a:tab pos="7027863" algn="l"/>
                <a:tab pos="9369425" algn="l"/>
              </a:tabLst>
            </a:pPr>
            <a:endParaRPr lang="en-US" sz="1000" dirty="0">
              <a:solidFill>
                <a:srgbClr val="45688B"/>
              </a:solidFill>
              <a:latin typeface="Arial" panose="020B0604020202020204" pitchFamily="34" charset="0"/>
              <a:cs typeface="Arial" panose="020B0604020202020204" pitchFamily="34" charset="0"/>
            </a:endParaRPr>
          </a:p>
          <a:p>
            <a:pPr marL="457200" indent="-457200">
              <a:lnSpc>
                <a:spcPct val="90000"/>
              </a:lnSpc>
              <a:spcBef>
                <a:spcPct val="0"/>
              </a:spcBef>
              <a:spcAft>
                <a:spcPts val="300"/>
              </a:spcAft>
              <a:buFont typeface="+mj-lt"/>
              <a:buAutoNum type="arabicPeriod"/>
              <a:tabLst>
                <a:tab pos="2855913" algn="l"/>
                <a:tab pos="7027863" algn="l"/>
                <a:tab pos="9369425" algn="l"/>
              </a:tabLst>
            </a:pPr>
            <a:r>
              <a:rPr lang="en-US" sz="2400" dirty="0">
                <a:solidFill>
                  <a:srgbClr val="45688B"/>
                </a:solidFill>
                <a:latin typeface="Arial" panose="020B0604020202020204" pitchFamily="34" charset="0"/>
                <a:cs typeface="Arial" panose="020B0604020202020204" pitchFamily="34" charset="0"/>
              </a:rPr>
              <a:t>Make go/no-go decision on Nov. 2020 Call for Referendum.</a:t>
            </a:r>
          </a:p>
          <a:p>
            <a:pPr>
              <a:lnSpc>
                <a:spcPct val="90000"/>
              </a:lnSpc>
              <a:spcBef>
                <a:spcPct val="0"/>
              </a:spcBef>
              <a:spcAft>
                <a:spcPts val="300"/>
              </a:spcAft>
              <a:tabLst>
                <a:tab pos="2855913" algn="l"/>
                <a:tab pos="7027863" algn="l"/>
                <a:tab pos="9369425" algn="l"/>
              </a:tabLst>
            </a:pPr>
            <a:endParaRPr lang="en-US" sz="2400" dirty="0">
              <a:solidFill>
                <a:srgbClr val="45688B"/>
              </a:solidFill>
              <a:latin typeface="Arial" panose="020B0604020202020204" pitchFamily="34" charset="0"/>
              <a:ea typeface="+mj-ea"/>
              <a:cs typeface="Arial" panose="020B0604020202020204" pitchFamily="34" charset="0"/>
            </a:endParaRPr>
          </a:p>
        </p:txBody>
      </p:sp>
      <p:sp>
        <p:nvSpPr>
          <p:cNvPr id="8" name="Content Placeholder 2">
            <a:extLst>
              <a:ext uri="{FF2B5EF4-FFF2-40B4-BE49-F238E27FC236}">
                <a16:creationId xmlns:a16="http://schemas.microsoft.com/office/drawing/2014/main" xmlns="" id="{881224AE-431E-42A0-B003-A4CFCB5386AB}"/>
              </a:ext>
            </a:extLst>
          </p:cNvPr>
          <p:cNvSpPr txBox="1">
            <a:spLocks/>
          </p:cNvSpPr>
          <p:nvPr/>
        </p:nvSpPr>
        <p:spPr>
          <a:xfrm>
            <a:off x="11642139" y="6304933"/>
            <a:ext cx="510105" cy="533189"/>
          </a:xfrm>
          <a:prstGeom prst="rect">
            <a:avLst/>
          </a:prstGeom>
        </p:spPr>
        <p:txBody>
          <a:bodyPr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400" dirty="0">
                <a:solidFill>
                  <a:prstClr val="black">
                    <a:lumMod val="65000"/>
                    <a:lumOff val="35000"/>
                  </a:prstClr>
                </a:solidFill>
                <a:latin typeface="Arial" panose="020B0604020202020204" pitchFamily="34" charset="0"/>
                <a:cs typeface="Arial" panose="020B0604020202020204" pitchFamily="34" charset="0"/>
              </a:rPr>
              <a:t>9</a:t>
            </a:r>
          </a:p>
        </p:txBody>
      </p:sp>
    </p:spTree>
    <p:extLst>
      <p:ext uri="{BB962C8B-B14F-4D97-AF65-F5344CB8AC3E}">
        <p14:creationId xmlns:p14="http://schemas.microsoft.com/office/powerpoint/2010/main" val="18460304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689</Words>
  <Application>Microsoft Office PowerPoint</Application>
  <PresentationFormat>Custom</PresentationFormat>
  <Paragraphs>171</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FULTON COUNTY</dc:title>
  <dc:creator>Galloway, Allison</dc:creator>
  <cp:lastModifiedBy>Fulton</cp:lastModifiedBy>
  <cp:revision>545</cp:revision>
  <cp:lastPrinted>2019-04-22T13:53:10Z</cp:lastPrinted>
  <dcterms:created xsi:type="dcterms:W3CDTF">2017-06-14T12:30:48Z</dcterms:created>
  <dcterms:modified xsi:type="dcterms:W3CDTF">2019-06-12T00:44:45Z</dcterms:modified>
</cp:coreProperties>
</file>