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9" r:id="rId1"/>
  </p:sldMasterIdLst>
  <p:notesMasterIdLst>
    <p:notesMasterId r:id="rId16"/>
  </p:notesMasterIdLst>
  <p:sldIdLst>
    <p:sldId id="305" r:id="rId2"/>
    <p:sldId id="2147471260" r:id="rId3"/>
    <p:sldId id="2147471278" r:id="rId4"/>
    <p:sldId id="2147471279" r:id="rId5"/>
    <p:sldId id="2147471281" r:id="rId6"/>
    <p:sldId id="2147471280" r:id="rId7"/>
    <p:sldId id="2147471289" r:id="rId8"/>
    <p:sldId id="2147471282" r:id="rId9"/>
    <p:sldId id="2147471283" r:id="rId10"/>
    <p:sldId id="2147471284" r:id="rId11"/>
    <p:sldId id="2147471285" r:id="rId12"/>
    <p:sldId id="2147471286" r:id="rId13"/>
    <p:sldId id="2147471287" r:id="rId14"/>
    <p:sldId id="2147471288" r:id="rId15"/>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guide id="3" orient="horz" pos="504" userDrawn="1">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05BA21-5AB3-AE92-0CC7-7C6CCC407CDD}" name="Nawrocki, Steve" initials="NS" userId="S::Steve.Nawrocki@fultoncountyga.gov::2255c1da-0106-4470-b9cb-155f3365c140" providerId="AD"/>
  <p188:author id="{9C2E4ABD-593E-387C-56F0-38494BC1480A}" name="Katara Burns" initials="KB" userId="de02b05ec023b3a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wrocki, Steve" initials="NS" lastIdx="27" clrIdx="0">
    <p:extLst>
      <p:ext uri="{19B8F6BF-5375-455C-9EA6-DF929625EA0E}">
        <p15:presenceInfo xmlns:p15="http://schemas.microsoft.com/office/powerpoint/2012/main" userId="S::Steve.Nawrocki@fultoncountyga.gov::2255c1da-0106-4470-b9cb-155f3365c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2F2F2"/>
    <a:srgbClr val="FEF6F0"/>
    <a:srgbClr val="A8C6EA"/>
    <a:srgbClr val="495E78"/>
    <a:srgbClr val="E46C0A"/>
    <a:srgbClr val="97BAE5"/>
    <a:srgbClr val="2089BF"/>
    <a:srgbClr val="B9B9B9"/>
    <a:srgbClr val="7793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1AEAE56-6EF8-459F-BDA7-0CAFDFF158B9}">
  <a:tblStyle styleId="{F1AEAE56-6EF8-459F-BDA7-0CAFDFF158B9}" styleName="Table_0">
    <a:wholeTbl>
      <a:tcTxStyle b="off" i="off">
        <a:font>
          <a:latin typeface="Calibri"/>
          <a:ea typeface="Calibri"/>
          <a:cs typeface="Calibri"/>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FCECE7"/>
          </a:solidFill>
        </a:fill>
      </a:tcStyle>
    </a:band1H>
    <a:band2H>
      <a:tcTxStyle/>
      <a:tcStyle>
        <a:tcBdr/>
      </a:tcStyle>
    </a:band2H>
    <a:band1V>
      <a:tcTxStyle/>
      <a:tcStyle>
        <a:tcBdr/>
        <a:fill>
          <a:solidFill>
            <a:srgbClr val="FCECE7"/>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fill>
          <a:solidFill>
            <a:schemeClr val="accent2"/>
          </a:solidFill>
        </a:fill>
      </a:tcStyle>
    </a:firstRow>
    <a:neCell>
      <a:tcTxStyle/>
      <a:tcStyle>
        <a:tcBdr/>
      </a:tcStyle>
    </a:neCell>
    <a:nwCell>
      <a:tcTxStyle/>
      <a:tcStyle>
        <a:tcBdr/>
      </a:tcStyle>
    </a:nwCell>
  </a:tblStyle>
  <a:tblStyle styleId="{48223759-3D0B-4624-A393-E245D562C030}"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B80837-AFDE-4648-81C3-803EC0BD1DE2}" styleName="Table_2">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4095" autoAdjust="0"/>
  </p:normalViewPr>
  <p:slideViewPr>
    <p:cSldViewPr snapToGrid="0">
      <p:cViewPr varScale="1">
        <p:scale>
          <a:sx n="110" d="100"/>
          <a:sy n="110" d="100"/>
        </p:scale>
        <p:origin x="444" y="108"/>
      </p:cViewPr>
      <p:guideLst>
        <p:guide orient="horz" pos="2160"/>
        <p:guide pos="3840"/>
        <p:guide orient="horz" pos="50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5" y="4415775"/>
            <a:ext cx="5608300" cy="41833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4790142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0d3b38257c_0_14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4" name="Google Shape;594;g10d3b38257c_0_144: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936186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1249200" y="861150"/>
            <a:ext cx="10333200" cy="4946100"/>
          </a:xfrm>
          <a:prstGeom prst="rect">
            <a:avLst/>
          </a:prstGeom>
          <a:noFill/>
          <a:ln>
            <a:noFill/>
          </a:ln>
        </p:spPr>
        <p:txBody>
          <a:bodyPr spcFirstLastPara="1" wrap="square" lIns="91425" tIns="45700" rIns="91425" bIns="45700" anchor="t" anchorCtr="0">
            <a:noAutofit/>
          </a:bodyPr>
          <a:lstStyle>
            <a:lvl1pPr marL="457200" lvl="0" indent="-342900">
              <a:lnSpc>
                <a:spcPct val="80000"/>
              </a:lnSpc>
              <a:spcBef>
                <a:spcPts val="370"/>
              </a:spcBef>
              <a:spcAft>
                <a:spcPts val="0"/>
              </a:spcAft>
              <a:buClr>
                <a:schemeClr val="dk1"/>
              </a:buClr>
              <a:buSzPts val="1800"/>
              <a:buChar char="○"/>
              <a:defRPr sz="2500"/>
            </a:lvl1pPr>
            <a:lvl2pPr marL="914400" lvl="1" indent="-342900">
              <a:lnSpc>
                <a:spcPct val="80000"/>
              </a:lnSpc>
              <a:spcBef>
                <a:spcPts val="370"/>
              </a:spcBef>
              <a:spcAft>
                <a:spcPts val="0"/>
              </a:spcAft>
              <a:buClr>
                <a:schemeClr val="dk1"/>
              </a:buClr>
              <a:buSzPts val="1800"/>
              <a:buChar char="○"/>
              <a:defRPr sz="2500"/>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4"/>
        <p:cNvGrpSpPr/>
        <p:nvPr/>
      </p:nvGrpSpPr>
      <p:grpSpPr>
        <a:xfrm>
          <a:off x="0" y="0"/>
          <a:ext cx="0" cy="0"/>
          <a:chOff x="0" y="0"/>
          <a:chExt cx="0" cy="0"/>
        </a:xfrm>
      </p:grpSpPr>
      <p:sp>
        <p:nvSpPr>
          <p:cNvPr id="85" name="Google Shape;85;p14"/>
          <p:cNvSpPr txBox="1">
            <a:spLocks noGrp="1"/>
          </p:cNvSpPr>
          <p:nvPr>
            <p:ph type="body" idx="1"/>
          </p:nvPr>
        </p:nvSpPr>
        <p:spPr>
          <a:xfrm>
            <a:off x="838201" y="914400"/>
            <a:ext cx="10515600" cy="52959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4"/>
          <p:cNvSpPr txBox="1">
            <a:spLocks noGrp="1"/>
          </p:cNvSpPr>
          <p:nvPr>
            <p:ph type="dt" idx="10"/>
          </p:nvPr>
        </p:nvSpPr>
        <p:spPr>
          <a:xfrm>
            <a:off x="838201" y="6492877"/>
            <a:ext cx="2743200" cy="365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ftr" idx="11"/>
          </p:nvPr>
        </p:nvSpPr>
        <p:spPr>
          <a:xfrm>
            <a:off x="9646028" y="6548718"/>
            <a:ext cx="2546000" cy="3093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4"/>
          <p:cNvSpPr txBox="1">
            <a:spLocks noGrp="1"/>
          </p:cNvSpPr>
          <p:nvPr>
            <p:ph type="sldNum" idx="12"/>
          </p:nvPr>
        </p:nvSpPr>
        <p:spPr>
          <a:xfrm>
            <a:off x="50801" y="212716"/>
            <a:ext cx="735200" cy="3651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
        <p:nvSpPr>
          <p:cNvPr id="89" name="Google Shape;89;p14"/>
          <p:cNvSpPr txBox="1">
            <a:spLocks noGrp="1"/>
          </p:cNvSpPr>
          <p:nvPr>
            <p:ph type="title"/>
          </p:nvPr>
        </p:nvSpPr>
        <p:spPr>
          <a:xfrm>
            <a:off x="838201" y="146848"/>
            <a:ext cx="10515600" cy="64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rgbClr val="262626"/>
              </a:buClr>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4"/>
          <p:cNvSpPr/>
          <p:nvPr/>
        </p:nvSpPr>
        <p:spPr>
          <a:xfrm>
            <a:off x="0" y="6160959"/>
            <a:ext cx="12192000" cy="697200"/>
          </a:xfrm>
          <a:prstGeom prst="rect">
            <a:avLst/>
          </a:prstGeom>
          <a:solidFill>
            <a:schemeClr val="accent5"/>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91"/>
        <p:cNvGrpSpPr/>
        <p:nvPr/>
      </p:nvGrpSpPr>
      <p:grpSpPr>
        <a:xfrm>
          <a:off x="0" y="0"/>
          <a:ext cx="0" cy="0"/>
          <a:chOff x="0" y="0"/>
          <a:chExt cx="0" cy="0"/>
        </a:xfrm>
      </p:grpSpPr>
      <p:sp>
        <p:nvSpPr>
          <p:cNvPr id="92" name="Google Shape;92;p15"/>
          <p:cNvSpPr txBox="1">
            <a:spLocks noGrp="1"/>
          </p:cNvSpPr>
          <p:nvPr>
            <p:ph type="body" idx="1"/>
          </p:nvPr>
        </p:nvSpPr>
        <p:spPr>
          <a:xfrm>
            <a:off x="838201" y="914400"/>
            <a:ext cx="10515600" cy="52959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3" name="Google Shape;93;p15"/>
          <p:cNvSpPr txBox="1">
            <a:spLocks noGrp="1"/>
          </p:cNvSpPr>
          <p:nvPr>
            <p:ph type="dt" idx="10"/>
          </p:nvPr>
        </p:nvSpPr>
        <p:spPr>
          <a:xfrm>
            <a:off x="838201" y="6492877"/>
            <a:ext cx="2743200" cy="3651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5"/>
          <p:cNvSpPr txBox="1">
            <a:spLocks noGrp="1"/>
          </p:cNvSpPr>
          <p:nvPr>
            <p:ph type="ftr" idx="11"/>
          </p:nvPr>
        </p:nvSpPr>
        <p:spPr>
          <a:xfrm>
            <a:off x="9646028" y="6548718"/>
            <a:ext cx="2546000" cy="3093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5"/>
          <p:cNvSpPr txBox="1">
            <a:spLocks noGrp="1"/>
          </p:cNvSpPr>
          <p:nvPr>
            <p:ph type="sldNum" idx="12"/>
          </p:nvPr>
        </p:nvSpPr>
        <p:spPr>
          <a:xfrm>
            <a:off x="50801" y="212716"/>
            <a:ext cx="735200" cy="365100"/>
          </a:xfrm>
          <a:prstGeom prst="rect">
            <a:avLst/>
          </a:prstGeom>
          <a:noFill/>
          <a:ln>
            <a:noFill/>
          </a:ln>
        </p:spPr>
        <p:txBody>
          <a:bodyPr spcFirstLastPara="1" wrap="square" lIns="68575" tIns="34275" rIns="68575" bIns="34275" anchor="ctr" anchorCtr="0">
            <a:noAutofit/>
          </a:bodyPr>
          <a:lstStyle>
            <a:lvl1pPr marL="0" marR="0" lvl="0"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500"/>
              <a:buFont typeface="Arial"/>
              <a:buNone/>
              <a:defRPr sz="1500" b="0" i="0" u="none" strike="noStrike" cap="none">
                <a:solidFill>
                  <a:srgbClr val="FFFFFF"/>
                </a:solidFill>
                <a:latin typeface="Arial"/>
                <a:ea typeface="Arial"/>
                <a:cs typeface="Arial"/>
                <a:sym typeface="Arial"/>
              </a:defRPr>
            </a:lvl9pPr>
          </a:lstStyle>
          <a:p>
            <a:fld id="{00000000-1234-1234-1234-123412341234}" type="slidenum">
              <a:rPr lang="en-US" smtClean="0"/>
              <a:pPr/>
              <a:t>‹#›</a:t>
            </a:fld>
            <a:endParaRPr lang="en-US"/>
          </a:p>
        </p:txBody>
      </p:sp>
      <p:sp>
        <p:nvSpPr>
          <p:cNvPr id="96" name="Google Shape;96;p15"/>
          <p:cNvSpPr txBox="1">
            <a:spLocks noGrp="1"/>
          </p:cNvSpPr>
          <p:nvPr>
            <p:ph type="title"/>
          </p:nvPr>
        </p:nvSpPr>
        <p:spPr>
          <a:xfrm>
            <a:off x="838201" y="146848"/>
            <a:ext cx="10515600" cy="6456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rgbClr val="262626"/>
              </a:buClr>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7"/>
        <p:cNvGrpSpPr/>
        <p:nvPr/>
      </p:nvGrpSpPr>
      <p:grpSpPr>
        <a:xfrm>
          <a:off x="0" y="0"/>
          <a:ext cx="0" cy="0"/>
          <a:chOff x="0" y="0"/>
          <a:chExt cx="0" cy="0"/>
        </a:xfrm>
      </p:grpSpPr>
      <p:sp>
        <p:nvSpPr>
          <p:cNvPr id="98" name="Google Shape;98;p16"/>
          <p:cNvSpPr/>
          <p:nvPr/>
        </p:nvSpPr>
        <p:spPr>
          <a:xfrm>
            <a:off x="1" y="0"/>
            <a:ext cx="2608000" cy="6858000"/>
          </a:xfrm>
          <a:prstGeom prst="rect">
            <a:avLst/>
          </a:prstGeom>
          <a:solidFill>
            <a:srgbClr val="E26D35">
              <a:alpha val="70980"/>
            </a:srgbClr>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Open Sans"/>
              <a:ea typeface="Open Sans"/>
              <a:cs typeface="Open Sans"/>
              <a:sym typeface="Open Sans"/>
            </a:endParaRPr>
          </a:p>
        </p:txBody>
      </p:sp>
      <p:cxnSp>
        <p:nvCxnSpPr>
          <p:cNvPr id="99" name="Google Shape;99;p16"/>
          <p:cNvCxnSpPr/>
          <p:nvPr/>
        </p:nvCxnSpPr>
        <p:spPr>
          <a:xfrm>
            <a:off x="2743200" y="0"/>
            <a:ext cx="0" cy="6858000"/>
          </a:xfrm>
          <a:prstGeom prst="straightConnector1">
            <a:avLst/>
          </a:prstGeom>
          <a:noFill/>
          <a:ln w="76200" cap="flat" cmpd="sng">
            <a:solidFill>
              <a:srgbClr val="114C7A"/>
            </a:solidFill>
            <a:prstDash val="solid"/>
            <a:miter lim="800000"/>
            <a:headEnd type="none" w="sm" len="sm"/>
            <a:tailEnd type="none" w="sm" len="sm"/>
          </a:ln>
        </p:spPr>
      </p:cxnSp>
      <p:sp>
        <p:nvSpPr>
          <p:cNvPr id="100" name="Google Shape;100;p16"/>
          <p:cNvSpPr txBox="1">
            <a:spLocks noGrp="1"/>
          </p:cNvSpPr>
          <p:nvPr>
            <p:ph type="ctrTitle"/>
          </p:nvPr>
        </p:nvSpPr>
        <p:spPr>
          <a:xfrm>
            <a:off x="3514727" y="1122363"/>
            <a:ext cx="7666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114C7A"/>
              </a:buClr>
              <a:buSzPts val="4500"/>
              <a:buFont typeface="Roboto Medium"/>
              <a:buNone/>
              <a:defRPr sz="4500">
                <a:solidFill>
                  <a:srgbClr val="114C7A"/>
                </a:solidFill>
                <a:latin typeface="Roboto Medium"/>
                <a:ea typeface="Roboto Medium"/>
                <a:cs typeface="Roboto Medium"/>
                <a:sym typeface="Roboto Medium"/>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 name="Google Shape;101;p16"/>
          <p:cNvSpPr txBox="1">
            <a:spLocks noGrp="1"/>
          </p:cNvSpPr>
          <p:nvPr>
            <p:ph type="subTitle" idx="1"/>
          </p:nvPr>
        </p:nvSpPr>
        <p:spPr>
          <a:xfrm>
            <a:off x="4969884" y="3816711"/>
            <a:ext cx="4755600" cy="928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rgbClr val="114C7A"/>
              </a:buClr>
              <a:buSzPts val="1800"/>
              <a:buNone/>
              <a:defRPr sz="1800">
                <a:solidFill>
                  <a:srgbClr val="114C7A"/>
                </a:solidFill>
                <a:latin typeface="Roboto"/>
                <a:ea typeface="Roboto"/>
                <a:cs typeface="Roboto"/>
                <a:sym typeface="Roboto"/>
              </a:defRPr>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102" name="Google Shape;102;p16"/>
          <p:cNvSpPr txBox="1">
            <a:spLocks noGrp="1"/>
          </p:cNvSpPr>
          <p:nvPr>
            <p:ph type="sldNum" idx="12"/>
          </p:nvPr>
        </p:nvSpPr>
        <p:spPr>
          <a:xfrm>
            <a:off x="11409045" y="6333134"/>
            <a:ext cx="731600" cy="525000"/>
          </a:xfrm>
          <a:prstGeom prst="rect">
            <a:avLst/>
          </a:prstGeom>
        </p:spPr>
        <p:txBody>
          <a:bodyPr spcFirstLastPara="1" wrap="square" lIns="91425" tIns="45700" rIns="91425" bIns="45700"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fld id="{00000000-1234-1234-1234-12341234123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Arial"/>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2389717" y="612775"/>
            <a:ext cx="7315200" cy="4114800"/>
          </a:xfrm>
          <a:prstGeom prst="rect">
            <a:avLst/>
          </a:prstGeom>
          <a:noFill/>
          <a:ln>
            <a:noFill/>
          </a:ln>
        </p:spPr>
      </p:sp>
      <p:sp>
        <p:nvSpPr>
          <p:cNvPr id="64" name="Google Shape;64;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15600" y="593367"/>
            <a:ext cx="11360800" cy="763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415600" y="1536633"/>
            <a:ext cx="11360800" cy="45552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83" name="Google Shape;83;p13"/>
          <p:cNvSpPr txBox="1">
            <a:spLocks noGrp="1"/>
          </p:cNvSpPr>
          <p:nvPr>
            <p:ph type="sldNum" idx="12"/>
          </p:nvPr>
        </p:nvSpPr>
        <p:spPr>
          <a:xfrm>
            <a:off x="11320333" y="6241346"/>
            <a:ext cx="7316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fld id="{00000000-1234-1234-1234-123412341234}"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scoopnest.com/user/wsbtv/1143294732661080066-the-fulton-county-jail-is-overcrowded-once-again-by-more-than-500-inmates"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fultoncountyga.diversitycompliance.co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dnetdirect.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https://vss.fultoncountyga.gov/webapp/VSSPROD/AltSelfService"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3" name="Picture 2" descr="A picture containing text, building&#10;&#10;Description automatically generated">
            <a:extLst>
              <a:ext uri="{FF2B5EF4-FFF2-40B4-BE49-F238E27FC236}">
                <a16:creationId xmlns:a16="http://schemas.microsoft.com/office/drawing/2014/main" id="{D328267A-15FF-662F-0A07-87CEED2EDAF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11821"/>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CCABC88E-5AA9-4DDF-9780-EF16E9D30228}"/>
              </a:ext>
            </a:extLst>
          </p:cNvPr>
          <p:cNvSpPr/>
          <p:nvPr/>
        </p:nvSpPr>
        <p:spPr>
          <a:xfrm>
            <a:off x="0" y="0"/>
            <a:ext cx="12192000" cy="5293814"/>
          </a:xfrm>
          <a:prstGeom prst="rect">
            <a:avLst/>
          </a:prstGeom>
          <a:solidFill>
            <a:srgbClr val="FEF6F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10AB560-3B03-497E-82FD-1D1E10E0189B}"/>
              </a:ext>
            </a:extLst>
          </p:cNvPr>
          <p:cNvSpPr/>
          <p:nvPr/>
        </p:nvSpPr>
        <p:spPr>
          <a:xfrm>
            <a:off x="1" y="5191285"/>
            <a:ext cx="12192000" cy="1677382"/>
          </a:xfrm>
          <a:prstGeom prst="rect">
            <a:avLst/>
          </a:prstGeom>
          <a:solidFill>
            <a:srgbClr val="002060"/>
          </a:solidFill>
        </p:spPr>
        <p:txBody>
          <a:bodyPr wrap="square">
            <a:spAutoFit/>
          </a:bodyPr>
          <a:lstStyle/>
          <a:p>
            <a:endParaRPr lang="en-US" sz="500" dirty="0">
              <a:solidFill>
                <a:schemeClr val="bg1"/>
              </a:solidFill>
              <a:effectLst>
                <a:outerShdw blurRad="38100" dist="38100" dir="2700000" algn="tl">
                  <a:srgbClr val="000000">
                    <a:alpha val="43137"/>
                  </a:srgbClr>
                </a:outerShdw>
              </a:effectLst>
              <a:latin typeface="Bebas Neue" panose="020B0606020202050201" pitchFamily="34" charset="0"/>
              <a:ea typeface="Roboto" panose="02000000000000000000" pitchFamily="2" charset="0"/>
              <a:cs typeface="Roboto" panose="02000000000000000000" pitchFamily="2" charset="0"/>
            </a:endParaRPr>
          </a:p>
          <a:p>
            <a:r>
              <a:rPr lang="en-US" sz="3800" dirty="0">
                <a:solidFill>
                  <a:schemeClr val="bg1"/>
                </a:solidFill>
                <a:effectLst>
                  <a:outerShdw blurRad="38100" dist="38100" dir="2700000" algn="tl">
                    <a:srgbClr val="000000">
                      <a:alpha val="43137"/>
                    </a:srgbClr>
                  </a:outerShdw>
                </a:effectLst>
                <a:latin typeface="Bebas Neue" panose="020B0606020202050201" pitchFamily="34" charset="0"/>
                <a:ea typeface="Roboto" panose="02000000000000000000" pitchFamily="2" charset="0"/>
                <a:cs typeface="Roboto" panose="02000000000000000000" pitchFamily="2" charset="0"/>
              </a:rPr>
              <a:t> Fulton County Replacement Jail Capital Improvement Program</a:t>
            </a:r>
          </a:p>
          <a:p>
            <a:r>
              <a:rPr lang="en-US" sz="3200" dirty="0">
                <a:solidFill>
                  <a:schemeClr val="accent6">
                    <a:lumMod val="75000"/>
                  </a:schemeClr>
                </a:solidFill>
                <a:effectLst>
                  <a:outerShdw blurRad="38100" dist="38100" dir="2700000" algn="tl">
                    <a:srgbClr val="000000">
                      <a:alpha val="43137"/>
                    </a:srgbClr>
                  </a:outerShdw>
                </a:effectLst>
                <a:latin typeface="Bebas Neue" panose="020B0606020202050201" pitchFamily="34" charset="0"/>
                <a:ea typeface="Roboto" panose="02000000000000000000" pitchFamily="2" charset="0"/>
                <a:cs typeface="Roboto" panose="02000000000000000000" pitchFamily="2" charset="0"/>
              </a:rPr>
              <a:t> Procurement Information session</a:t>
            </a:r>
          </a:p>
          <a:p>
            <a:pPr algn="r"/>
            <a:r>
              <a:rPr lang="en-US" sz="2800" dirty="0">
                <a:solidFill>
                  <a:schemeClr val="bg1"/>
                </a:solidFill>
                <a:latin typeface="Bebas Neue" panose="020B0606020202050201" pitchFamily="34" charset="0"/>
              </a:rPr>
              <a:t>November 8, 2023</a:t>
            </a:r>
          </a:p>
        </p:txBody>
      </p:sp>
      <p:pic>
        <p:nvPicPr>
          <p:cNvPr id="4" name="Picture 3"/>
          <p:cNvPicPr>
            <a:picLocks noChangeAspect="1"/>
          </p:cNvPicPr>
          <p:nvPr/>
        </p:nvPicPr>
        <p:blipFill>
          <a:blip r:embed="rId5"/>
          <a:stretch>
            <a:fillRect/>
          </a:stretch>
        </p:blipFill>
        <p:spPr>
          <a:xfrm>
            <a:off x="11137013" y="105322"/>
            <a:ext cx="849295" cy="1106901"/>
          </a:xfrm>
          <a:prstGeom prst="rect">
            <a:avLst/>
          </a:prstGeom>
        </p:spPr>
      </p:pic>
    </p:spTree>
    <p:extLst>
      <p:ext uri="{BB962C8B-B14F-4D97-AF65-F5344CB8AC3E}">
        <p14:creationId xmlns:p14="http://schemas.microsoft.com/office/powerpoint/2010/main" val="401939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532214-11DB-44A1-B70D-43BD97535B91}"/>
              </a:ext>
            </a:extLst>
          </p:cNvPr>
          <p:cNvSpPr>
            <a:spLocks noGrp="1"/>
          </p:cNvSpPr>
          <p:nvPr>
            <p:ph type="sldNum" idx="12"/>
          </p:nvPr>
        </p:nvSpPr>
        <p:spPr/>
        <p:txBody>
          <a:bodyPr/>
          <a:lstStyle/>
          <a:p>
            <a:fld id="{00000000-1234-1234-1234-123412341234}" type="slidenum">
              <a:rPr lang="en-US" smtClean="0"/>
              <a:pPr/>
              <a:t>10</a:t>
            </a:fld>
            <a:endParaRPr lang="en-US"/>
          </a:p>
        </p:txBody>
      </p:sp>
      <p:sp>
        <p:nvSpPr>
          <p:cNvPr id="16" name="Google Shape;604;p82">
            <a:extLst>
              <a:ext uri="{FF2B5EF4-FFF2-40B4-BE49-F238E27FC236}">
                <a16:creationId xmlns:a16="http://schemas.microsoft.com/office/drawing/2014/main" id="{8625FAB8-1C19-4DCD-83ED-27DC1DEF8416}"/>
              </a:ext>
            </a:extLst>
          </p:cNvPr>
          <p:cNvSpPr txBox="1">
            <a:spLocks/>
          </p:cNvSpPr>
          <p:nvPr/>
        </p:nvSpPr>
        <p:spPr>
          <a:xfrm>
            <a:off x="1029311" y="0"/>
            <a:ext cx="8950712" cy="109679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80000"/>
              </a:lnSpc>
              <a:spcBef>
                <a:spcPts val="370"/>
              </a:spcBef>
            </a:pPr>
            <a:r>
              <a:rPr lang="en-US" sz="3200" dirty="0">
                <a:solidFill>
                  <a:schemeClr val="accent6">
                    <a:lumMod val="75000"/>
                  </a:schemeClr>
                </a:solidFill>
                <a:latin typeface="Bebas Neue" panose="020B0606020202050201" pitchFamily="34" charset="0"/>
              </a:rPr>
              <a:t>Purchasing requirements – Project Specific Requirements </a:t>
            </a:r>
            <a:endParaRPr lang="en-US" sz="3200" dirty="0">
              <a:solidFill>
                <a:schemeClr val="accent6">
                  <a:lumMod val="75000"/>
                </a:schemeClr>
              </a:solidFill>
            </a:endParaRPr>
          </a:p>
        </p:txBody>
      </p:sp>
      <p:pic>
        <p:nvPicPr>
          <p:cNvPr id="8" name="Picture 7">
            <a:extLst>
              <a:ext uri="{FF2B5EF4-FFF2-40B4-BE49-F238E27FC236}">
                <a16:creationId xmlns:a16="http://schemas.microsoft.com/office/drawing/2014/main" id="{2962D6E9-5DB1-475A-9351-F53C8CF03633}"/>
              </a:ext>
            </a:extLst>
          </p:cNvPr>
          <p:cNvPicPr>
            <a:picLocks noChangeAspect="1"/>
          </p:cNvPicPr>
          <p:nvPr/>
        </p:nvPicPr>
        <p:blipFill>
          <a:blip r:embed="rId2"/>
          <a:stretch>
            <a:fillRect/>
          </a:stretch>
        </p:blipFill>
        <p:spPr>
          <a:xfrm>
            <a:off x="11055373" y="235397"/>
            <a:ext cx="687302" cy="929880"/>
          </a:xfrm>
          <a:prstGeom prst="rect">
            <a:avLst/>
          </a:prstGeom>
        </p:spPr>
      </p:pic>
      <p:sp>
        <p:nvSpPr>
          <p:cNvPr id="2" name="Text Placeholder 2">
            <a:extLst>
              <a:ext uri="{FF2B5EF4-FFF2-40B4-BE49-F238E27FC236}">
                <a16:creationId xmlns:a16="http://schemas.microsoft.com/office/drawing/2014/main" id="{6E997938-71CA-D125-0FF2-A1A25CEE7619}"/>
              </a:ext>
            </a:extLst>
          </p:cNvPr>
          <p:cNvSpPr txBox="1">
            <a:spLocks/>
          </p:cNvSpPr>
          <p:nvPr/>
        </p:nvSpPr>
        <p:spPr>
          <a:xfrm>
            <a:off x="1029311" y="1165277"/>
            <a:ext cx="9769318" cy="5371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Demonstrate experience with construction projects valued $1 billion and above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This project is valued over $5,000,000.00 and will require a joint venture relationship</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If the joint venture relationship  inclusive of an MBE or FBE firm, the MBE or FBE member(s) of the joint venture must be certified as such by the Office of Contract Compliance</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A written joint venture agreement, completed by all parties of the joint venture, executed before a notary public, that clearing delineates the rights and responsibilities of each member or partner will be required</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endParaRPr lang="en-US" sz="1600" kern="1200" dirty="0">
              <a:solidFill>
                <a:srgbClr val="002060"/>
              </a:solidFill>
              <a:ea typeface="+mn-ea"/>
            </a:endParaRPr>
          </a:p>
          <a:p>
            <a:pPr marL="341313" lvl="1" indent="0">
              <a:lnSpc>
                <a:spcPct val="90000"/>
              </a:lnSpc>
              <a:spcBef>
                <a:spcPts val="0"/>
              </a:spcBef>
              <a:spcAft>
                <a:spcPts val="1200"/>
              </a:spcAft>
              <a:buClr>
                <a:srgbClr val="F79646">
                  <a:lumMod val="75000"/>
                </a:srgbClr>
              </a:buClr>
              <a:buSzTx/>
              <a:buNone/>
              <a:defRPr/>
            </a:pPr>
            <a:endParaRPr lang="en-US" sz="1400" kern="1200" dirty="0">
              <a:solidFill>
                <a:srgbClr val="002060"/>
              </a:solidFill>
              <a:ea typeface="+mn-ea"/>
            </a:endParaRPr>
          </a:p>
          <a:p>
            <a:pPr marL="341313" lvl="1" indent="0">
              <a:lnSpc>
                <a:spcPct val="90000"/>
              </a:lnSpc>
              <a:spcBef>
                <a:spcPts val="0"/>
              </a:spcBef>
              <a:spcAft>
                <a:spcPts val="1200"/>
              </a:spcAft>
              <a:buClr>
                <a:srgbClr val="F79646">
                  <a:lumMod val="75000"/>
                </a:srgbClr>
              </a:buClr>
              <a:buSzTx/>
              <a:buNone/>
              <a:defRPr/>
            </a:pPr>
            <a:endParaRPr lang="en-US" sz="1800" kern="1200" dirty="0">
              <a:solidFill>
                <a:srgbClr val="002060"/>
              </a:solidFill>
              <a:ea typeface="+mn-ea"/>
            </a:endParaRP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a:p>
            <a:pPr marL="169863"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p:txBody>
      </p:sp>
      <p:sp>
        <p:nvSpPr>
          <p:cNvPr id="3" name="Rectangle 2">
            <a:extLst>
              <a:ext uri="{FF2B5EF4-FFF2-40B4-BE49-F238E27FC236}">
                <a16:creationId xmlns:a16="http://schemas.microsoft.com/office/drawing/2014/main" id="{88271E96-7A26-9F42-0156-025A80EFC06A}"/>
              </a:ext>
            </a:extLst>
          </p:cNvPr>
          <p:cNvSpPr/>
          <p:nvPr/>
        </p:nvSpPr>
        <p:spPr>
          <a:xfrm>
            <a:off x="0" y="0"/>
            <a:ext cx="674654" cy="6858000"/>
          </a:xfrm>
          <a:prstGeom prst="rect">
            <a:avLst/>
          </a:prstGeom>
          <a:solidFill>
            <a:srgbClr val="00206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0368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532214-11DB-44A1-B70D-43BD97535B91}"/>
              </a:ext>
            </a:extLst>
          </p:cNvPr>
          <p:cNvSpPr>
            <a:spLocks noGrp="1"/>
          </p:cNvSpPr>
          <p:nvPr>
            <p:ph type="sldNum" idx="12"/>
          </p:nvPr>
        </p:nvSpPr>
        <p:spPr/>
        <p:txBody>
          <a:bodyPr/>
          <a:lstStyle/>
          <a:p>
            <a:fld id="{00000000-1234-1234-1234-123412341234}" type="slidenum">
              <a:rPr lang="en-US" smtClean="0"/>
              <a:pPr/>
              <a:t>11</a:t>
            </a:fld>
            <a:endParaRPr lang="en-US"/>
          </a:p>
        </p:txBody>
      </p:sp>
      <p:sp>
        <p:nvSpPr>
          <p:cNvPr id="16" name="Google Shape;604;p82">
            <a:extLst>
              <a:ext uri="{FF2B5EF4-FFF2-40B4-BE49-F238E27FC236}">
                <a16:creationId xmlns:a16="http://schemas.microsoft.com/office/drawing/2014/main" id="{8625FAB8-1C19-4DCD-83ED-27DC1DEF8416}"/>
              </a:ext>
            </a:extLst>
          </p:cNvPr>
          <p:cNvSpPr txBox="1">
            <a:spLocks/>
          </p:cNvSpPr>
          <p:nvPr/>
        </p:nvSpPr>
        <p:spPr>
          <a:xfrm>
            <a:off x="1029311" y="0"/>
            <a:ext cx="8950712" cy="109679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80000"/>
              </a:lnSpc>
              <a:spcBef>
                <a:spcPts val="370"/>
              </a:spcBef>
            </a:pPr>
            <a:r>
              <a:rPr lang="en-US" sz="3200" dirty="0">
                <a:solidFill>
                  <a:schemeClr val="accent6">
                    <a:lumMod val="75000"/>
                  </a:schemeClr>
                </a:solidFill>
                <a:latin typeface="Bebas Neue" panose="020B0606020202050201" pitchFamily="34" charset="0"/>
              </a:rPr>
              <a:t>Purchasing requirements – Certification</a:t>
            </a:r>
            <a:endParaRPr lang="en-US" sz="3200" dirty="0">
              <a:solidFill>
                <a:schemeClr val="accent6">
                  <a:lumMod val="75000"/>
                </a:schemeClr>
              </a:solidFill>
            </a:endParaRPr>
          </a:p>
        </p:txBody>
      </p:sp>
      <p:pic>
        <p:nvPicPr>
          <p:cNvPr id="8" name="Picture 7">
            <a:extLst>
              <a:ext uri="{FF2B5EF4-FFF2-40B4-BE49-F238E27FC236}">
                <a16:creationId xmlns:a16="http://schemas.microsoft.com/office/drawing/2014/main" id="{2962D6E9-5DB1-475A-9351-F53C8CF03633}"/>
              </a:ext>
            </a:extLst>
          </p:cNvPr>
          <p:cNvPicPr>
            <a:picLocks noChangeAspect="1"/>
          </p:cNvPicPr>
          <p:nvPr/>
        </p:nvPicPr>
        <p:blipFill>
          <a:blip r:embed="rId2"/>
          <a:stretch>
            <a:fillRect/>
          </a:stretch>
        </p:blipFill>
        <p:spPr>
          <a:xfrm>
            <a:off x="11055373" y="235397"/>
            <a:ext cx="687302" cy="929880"/>
          </a:xfrm>
          <a:prstGeom prst="rect">
            <a:avLst/>
          </a:prstGeom>
        </p:spPr>
      </p:pic>
      <p:sp>
        <p:nvSpPr>
          <p:cNvPr id="2" name="Text Placeholder 2">
            <a:extLst>
              <a:ext uri="{FF2B5EF4-FFF2-40B4-BE49-F238E27FC236}">
                <a16:creationId xmlns:a16="http://schemas.microsoft.com/office/drawing/2014/main" id="{6E997938-71CA-D125-0FF2-A1A25CEE7619}"/>
              </a:ext>
            </a:extLst>
          </p:cNvPr>
          <p:cNvSpPr txBox="1">
            <a:spLocks/>
          </p:cNvSpPr>
          <p:nvPr/>
        </p:nvSpPr>
        <p:spPr>
          <a:xfrm>
            <a:off x="1029311" y="1165277"/>
            <a:ext cx="9769318" cy="5371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Certification is granted to businesses 51% owned, operated, and controlled by a Minority Business Enterprise  (MBE), Female Business Enterprise (FBE), Small Business Enterprise (SBE), Disadvantage Business Enterprise (DBE) or Service-Disabled Veteran Business Enterprise (SDVBE)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The County accepts certification from the following agencies that streamlines the County’s application process:</a:t>
            </a: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r>
              <a:rPr lang="en-US" sz="1400" kern="1200" dirty="0">
                <a:solidFill>
                  <a:srgbClr val="002060"/>
                </a:solidFill>
                <a:ea typeface="+mn-ea"/>
              </a:rPr>
              <a:t>FBE firms certified by the Women Business Enterprise National Council (WBENC) and the City of Atlanta </a:t>
            </a: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r>
              <a:rPr lang="en-US" sz="1400" kern="1200" dirty="0">
                <a:solidFill>
                  <a:srgbClr val="002060"/>
                </a:solidFill>
                <a:ea typeface="+mn-ea"/>
              </a:rPr>
              <a:t>MBE firms certified by the Georgia Minority Supplier Development Council (GMSDC), and the City of Atlanta </a:t>
            </a: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r>
              <a:rPr lang="en-US" sz="1400" kern="1200" dirty="0">
                <a:solidFill>
                  <a:srgbClr val="002060"/>
                </a:solidFill>
                <a:ea typeface="+mn-ea"/>
              </a:rPr>
              <a:t>SBE firms certified by the Small Business Administration and the City of Atlanta, GDOT and MARTA</a:t>
            </a:r>
            <a:endParaRPr lang="en-US" sz="1600" kern="1200" dirty="0">
              <a:solidFill>
                <a:srgbClr val="002060"/>
              </a:solidFill>
              <a:ea typeface="+mn-ea"/>
            </a:endParaRP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All certification applications are available online using the B2GNOW software program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The application for all certifications can be located online at </a:t>
            </a:r>
            <a:r>
              <a:rPr lang="en-US" sz="1600" kern="1200" dirty="0">
                <a:solidFill>
                  <a:srgbClr val="002060"/>
                </a:solidFill>
                <a:ea typeface="+mn-ea"/>
                <a:hlinkClick r:id="rId3"/>
              </a:rPr>
              <a:t>https://fultoncountyga.diversitycompliance.com/</a:t>
            </a:r>
            <a:r>
              <a:rPr lang="en-US" sz="1600" kern="1200" dirty="0">
                <a:solidFill>
                  <a:srgbClr val="002060"/>
                </a:solidFill>
                <a:ea typeface="+mn-ea"/>
              </a:rPr>
              <a:t>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kumimoji="0" lang="en-US" sz="1600" b="0" i="0" u="none" strike="noStrike" kern="1200" cap="none" spc="0" normalizeH="0" baseline="0" noProof="0" dirty="0">
                <a:ln>
                  <a:noFill/>
                </a:ln>
                <a:solidFill>
                  <a:srgbClr val="002060"/>
                </a:solidFill>
                <a:effectLst/>
                <a:uLnTx/>
                <a:uFillTx/>
                <a:latin typeface="Arial"/>
                <a:ea typeface="+mn-ea"/>
                <a:cs typeface="Arial"/>
                <a:sym typeface="Arial"/>
              </a:rPr>
              <a:t>For more information contact the Office of Contract Compliance at (404) 612-6300 </a:t>
            </a:r>
          </a:p>
          <a:p>
            <a:pPr marL="341313" lvl="1" indent="0">
              <a:lnSpc>
                <a:spcPct val="90000"/>
              </a:lnSpc>
              <a:spcBef>
                <a:spcPts val="0"/>
              </a:spcBef>
              <a:spcAft>
                <a:spcPts val="1200"/>
              </a:spcAft>
              <a:buClr>
                <a:srgbClr val="F79646">
                  <a:lumMod val="75000"/>
                </a:srgbClr>
              </a:buClr>
              <a:buSzTx/>
              <a:buNone/>
              <a:defRPr/>
            </a:pPr>
            <a:endParaRPr lang="en-US" sz="1400" kern="1200" dirty="0">
              <a:solidFill>
                <a:srgbClr val="002060"/>
              </a:solidFill>
              <a:ea typeface="+mn-ea"/>
            </a:endParaRPr>
          </a:p>
          <a:p>
            <a:pPr marL="341313" lvl="1" indent="0">
              <a:lnSpc>
                <a:spcPct val="90000"/>
              </a:lnSpc>
              <a:spcBef>
                <a:spcPts val="0"/>
              </a:spcBef>
              <a:spcAft>
                <a:spcPts val="1200"/>
              </a:spcAft>
              <a:buClr>
                <a:srgbClr val="F79646">
                  <a:lumMod val="75000"/>
                </a:srgbClr>
              </a:buClr>
              <a:buSzTx/>
              <a:buNone/>
              <a:defRPr/>
            </a:pPr>
            <a:endParaRPr lang="en-US" sz="1800" kern="1200" dirty="0">
              <a:solidFill>
                <a:srgbClr val="002060"/>
              </a:solidFill>
              <a:ea typeface="+mn-ea"/>
            </a:endParaRP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a:p>
            <a:pPr marL="169863"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p:txBody>
      </p:sp>
      <p:sp>
        <p:nvSpPr>
          <p:cNvPr id="3" name="Rectangle 2">
            <a:extLst>
              <a:ext uri="{FF2B5EF4-FFF2-40B4-BE49-F238E27FC236}">
                <a16:creationId xmlns:a16="http://schemas.microsoft.com/office/drawing/2014/main" id="{88271E96-7A26-9F42-0156-025A80EFC06A}"/>
              </a:ext>
            </a:extLst>
          </p:cNvPr>
          <p:cNvSpPr/>
          <p:nvPr/>
        </p:nvSpPr>
        <p:spPr>
          <a:xfrm>
            <a:off x="0" y="0"/>
            <a:ext cx="674654" cy="6858000"/>
          </a:xfrm>
          <a:prstGeom prst="rect">
            <a:avLst/>
          </a:prstGeom>
          <a:solidFill>
            <a:srgbClr val="00206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466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532214-11DB-44A1-B70D-43BD97535B91}"/>
              </a:ext>
            </a:extLst>
          </p:cNvPr>
          <p:cNvSpPr>
            <a:spLocks noGrp="1"/>
          </p:cNvSpPr>
          <p:nvPr>
            <p:ph type="sldNum" idx="12"/>
          </p:nvPr>
        </p:nvSpPr>
        <p:spPr/>
        <p:txBody>
          <a:bodyPr/>
          <a:lstStyle/>
          <a:p>
            <a:fld id="{00000000-1234-1234-1234-123412341234}" type="slidenum">
              <a:rPr lang="en-US" smtClean="0"/>
              <a:pPr/>
              <a:t>12</a:t>
            </a:fld>
            <a:endParaRPr lang="en-US"/>
          </a:p>
        </p:txBody>
      </p:sp>
      <p:sp>
        <p:nvSpPr>
          <p:cNvPr id="16" name="Google Shape;604;p82">
            <a:extLst>
              <a:ext uri="{FF2B5EF4-FFF2-40B4-BE49-F238E27FC236}">
                <a16:creationId xmlns:a16="http://schemas.microsoft.com/office/drawing/2014/main" id="{8625FAB8-1C19-4DCD-83ED-27DC1DEF8416}"/>
              </a:ext>
            </a:extLst>
          </p:cNvPr>
          <p:cNvSpPr txBox="1">
            <a:spLocks/>
          </p:cNvSpPr>
          <p:nvPr/>
        </p:nvSpPr>
        <p:spPr>
          <a:xfrm>
            <a:off x="1029311" y="0"/>
            <a:ext cx="8950712" cy="109679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80000"/>
              </a:lnSpc>
              <a:spcBef>
                <a:spcPts val="370"/>
              </a:spcBef>
            </a:pPr>
            <a:r>
              <a:rPr lang="en-US" sz="3200" dirty="0">
                <a:solidFill>
                  <a:schemeClr val="accent6">
                    <a:lumMod val="75000"/>
                  </a:schemeClr>
                </a:solidFill>
                <a:latin typeface="Bebas Neue" panose="020B0606020202050201" pitchFamily="34" charset="0"/>
              </a:rPr>
              <a:t>Purchasing requirements – Prohibition on Future Procurements</a:t>
            </a:r>
            <a:endParaRPr lang="en-US" sz="3200" dirty="0">
              <a:solidFill>
                <a:schemeClr val="accent6">
                  <a:lumMod val="75000"/>
                </a:schemeClr>
              </a:solidFill>
            </a:endParaRPr>
          </a:p>
        </p:txBody>
      </p:sp>
      <p:pic>
        <p:nvPicPr>
          <p:cNvPr id="8" name="Picture 7">
            <a:extLst>
              <a:ext uri="{FF2B5EF4-FFF2-40B4-BE49-F238E27FC236}">
                <a16:creationId xmlns:a16="http://schemas.microsoft.com/office/drawing/2014/main" id="{2962D6E9-5DB1-475A-9351-F53C8CF03633}"/>
              </a:ext>
            </a:extLst>
          </p:cNvPr>
          <p:cNvPicPr>
            <a:picLocks noChangeAspect="1"/>
          </p:cNvPicPr>
          <p:nvPr/>
        </p:nvPicPr>
        <p:blipFill>
          <a:blip r:embed="rId2"/>
          <a:stretch>
            <a:fillRect/>
          </a:stretch>
        </p:blipFill>
        <p:spPr>
          <a:xfrm>
            <a:off x="11055373" y="235397"/>
            <a:ext cx="687302" cy="929880"/>
          </a:xfrm>
          <a:prstGeom prst="rect">
            <a:avLst/>
          </a:prstGeom>
        </p:spPr>
      </p:pic>
      <p:sp>
        <p:nvSpPr>
          <p:cNvPr id="2" name="Text Placeholder 2">
            <a:extLst>
              <a:ext uri="{FF2B5EF4-FFF2-40B4-BE49-F238E27FC236}">
                <a16:creationId xmlns:a16="http://schemas.microsoft.com/office/drawing/2014/main" id="{6E997938-71CA-D125-0FF2-A1A25CEE7619}"/>
              </a:ext>
            </a:extLst>
          </p:cNvPr>
          <p:cNvSpPr txBox="1">
            <a:spLocks/>
          </p:cNvSpPr>
          <p:nvPr/>
        </p:nvSpPr>
        <p:spPr>
          <a:xfrm>
            <a:off x="1029311" y="1165277"/>
            <a:ext cx="9769318" cy="5371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7150" indent="0">
              <a:lnSpc>
                <a:spcPct val="90000"/>
              </a:lnSpc>
              <a:spcBef>
                <a:spcPts val="0"/>
              </a:spcBef>
              <a:spcAft>
                <a:spcPts val="1200"/>
              </a:spcAft>
              <a:buClr>
                <a:srgbClr val="F79646">
                  <a:lumMod val="75000"/>
                </a:srgbClr>
              </a:buClr>
              <a:buSzTx/>
              <a:buNone/>
              <a:defRPr/>
            </a:pPr>
            <a:r>
              <a:rPr lang="en-US" sz="1600" b="1" kern="1200" dirty="0">
                <a:solidFill>
                  <a:srgbClr val="002060"/>
                </a:solidFill>
                <a:ea typeface="+mn-ea"/>
              </a:rPr>
              <a:t>Prime Contractor</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The Prime Contractor selected to provide services to the County (including Program Management Services) and any team members of the Joint Venture shall not be eligible to perform any other services, including but not limited to; design services, construction and construction management, or any advisory services under the Program, during the term of the Contract and any extension(s) thereof</a:t>
            </a:r>
          </a:p>
          <a:p>
            <a:pPr marL="57150" indent="0">
              <a:lnSpc>
                <a:spcPct val="90000"/>
              </a:lnSpc>
              <a:spcBef>
                <a:spcPts val="0"/>
              </a:spcBef>
              <a:spcAft>
                <a:spcPts val="1200"/>
              </a:spcAft>
              <a:buClr>
                <a:srgbClr val="F79646">
                  <a:lumMod val="75000"/>
                </a:srgbClr>
              </a:buClr>
              <a:buSzTx/>
              <a:buNone/>
              <a:defRPr/>
            </a:pPr>
            <a:r>
              <a:rPr lang="en-US" sz="1600" b="1" kern="1200" dirty="0">
                <a:solidFill>
                  <a:srgbClr val="002060"/>
                </a:solidFill>
                <a:ea typeface="+mn-ea"/>
              </a:rPr>
              <a:t>Subcontractor / Consultant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If you are a subcontractor / consultant to the selected Prime Contractor providing services to the County (including Program Management Services), your firm shall not be eligible to perform design or advisory services under any circumstances where a conflict exists or may potentially exist. A conflict shall be defined as a review function of any work performed under the oversight of the Program Management Team</a:t>
            </a:r>
          </a:p>
          <a:p>
            <a:pPr marL="57150" indent="0">
              <a:lnSpc>
                <a:spcPct val="90000"/>
              </a:lnSpc>
              <a:spcBef>
                <a:spcPts val="0"/>
              </a:spcBef>
              <a:spcAft>
                <a:spcPts val="1200"/>
              </a:spcAft>
              <a:buClr>
                <a:srgbClr val="F79646">
                  <a:lumMod val="75000"/>
                </a:srgbClr>
              </a:buClr>
              <a:buSzTx/>
              <a:buNone/>
              <a:defRPr/>
            </a:pPr>
            <a:r>
              <a:rPr lang="en-US" sz="1600" b="1" kern="1200" dirty="0">
                <a:solidFill>
                  <a:srgbClr val="002060"/>
                </a:solidFill>
                <a:ea typeface="+mn-ea"/>
              </a:rPr>
              <a:t>Employee</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Employees of the Prime Contractor or Subcontractor / Consultant are advised to avoid conflicts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Full disclosure of their involvement in the Project shall be made, should they decide to propose on projects independently in the Program</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endParaRPr lang="en-US" sz="1600" kern="1200" dirty="0">
              <a:solidFill>
                <a:srgbClr val="002060"/>
              </a:solidFill>
              <a:ea typeface="+mn-ea"/>
            </a:endParaRP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endParaRPr lang="en-US" sz="1600" kern="1200" dirty="0">
              <a:solidFill>
                <a:srgbClr val="002060"/>
              </a:solidFill>
              <a:ea typeface="+mn-ea"/>
            </a:endParaRPr>
          </a:p>
          <a:p>
            <a:pPr marL="341313" lvl="1" indent="0">
              <a:lnSpc>
                <a:spcPct val="90000"/>
              </a:lnSpc>
              <a:spcBef>
                <a:spcPts val="0"/>
              </a:spcBef>
              <a:spcAft>
                <a:spcPts val="1200"/>
              </a:spcAft>
              <a:buClr>
                <a:srgbClr val="F79646">
                  <a:lumMod val="75000"/>
                </a:srgbClr>
              </a:buClr>
              <a:buSzTx/>
              <a:buNone/>
              <a:defRPr/>
            </a:pPr>
            <a:endParaRPr lang="en-US" sz="1400" kern="1200" dirty="0">
              <a:solidFill>
                <a:srgbClr val="002060"/>
              </a:solidFill>
              <a:ea typeface="+mn-ea"/>
            </a:endParaRPr>
          </a:p>
          <a:p>
            <a:pPr marL="341313" lvl="1" indent="0">
              <a:lnSpc>
                <a:spcPct val="90000"/>
              </a:lnSpc>
              <a:spcBef>
                <a:spcPts val="0"/>
              </a:spcBef>
              <a:spcAft>
                <a:spcPts val="1200"/>
              </a:spcAft>
              <a:buClr>
                <a:srgbClr val="F79646">
                  <a:lumMod val="75000"/>
                </a:srgbClr>
              </a:buClr>
              <a:buSzTx/>
              <a:buNone/>
              <a:defRPr/>
            </a:pPr>
            <a:endParaRPr lang="en-US" sz="1800" kern="1200" dirty="0">
              <a:solidFill>
                <a:srgbClr val="002060"/>
              </a:solidFill>
              <a:ea typeface="+mn-ea"/>
            </a:endParaRP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a:p>
            <a:pPr marL="169863"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p:txBody>
      </p:sp>
      <p:sp>
        <p:nvSpPr>
          <p:cNvPr id="3" name="Rectangle 2">
            <a:extLst>
              <a:ext uri="{FF2B5EF4-FFF2-40B4-BE49-F238E27FC236}">
                <a16:creationId xmlns:a16="http://schemas.microsoft.com/office/drawing/2014/main" id="{88271E96-7A26-9F42-0156-025A80EFC06A}"/>
              </a:ext>
            </a:extLst>
          </p:cNvPr>
          <p:cNvSpPr/>
          <p:nvPr/>
        </p:nvSpPr>
        <p:spPr>
          <a:xfrm>
            <a:off x="0" y="0"/>
            <a:ext cx="674654" cy="6858000"/>
          </a:xfrm>
          <a:prstGeom prst="rect">
            <a:avLst/>
          </a:prstGeom>
          <a:solidFill>
            <a:srgbClr val="00206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2492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532214-11DB-44A1-B70D-43BD97535B91}"/>
              </a:ext>
            </a:extLst>
          </p:cNvPr>
          <p:cNvSpPr>
            <a:spLocks noGrp="1"/>
          </p:cNvSpPr>
          <p:nvPr>
            <p:ph type="sldNum" idx="12"/>
          </p:nvPr>
        </p:nvSpPr>
        <p:spPr/>
        <p:txBody>
          <a:bodyPr/>
          <a:lstStyle/>
          <a:p>
            <a:fld id="{00000000-1234-1234-1234-123412341234}" type="slidenum">
              <a:rPr lang="en-US" smtClean="0"/>
              <a:pPr/>
              <a:t>13</a:t>
            </a:fld>
            <a:endParaRPr lang="en-US"/>
          </a:p>
        </p:txBody>
      </p:sp>
      <p:sp>
        <p:nvSpPr>
          <p:cNvPr id="16" name="Google Shape;604;p82">
            <a:extLst>
              <a:ext uri="{FF2B5EF4-FFF2-40B4-BE49-F238E27FC236}">
                <a16:creationId xmlns:a16="http://schemas.microsoft.com/office/drawing/2014/main" id="{8625FAB8-1C19-4DCD-83ED-27DC1DEF8416}"/>
              </a:ext>
            </a:extLst>
          </p:cNvPr>
          <p:cNvSpPr txBox="1">
            <a:spLocks/>
          </p:cNvSpPr>
          <p:nvPr/>
        </p:nvSpPr>
        <p:spPr>
          <a:xfrm>
            <a:off x="1029311" y="0"/>
            <a:ext cx="8950712" cy="109679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80000"/>
              </a:lnSpc>
              <a:spcBef>
                <a:spcPts val="370"/>
              </a:spcBef>
            </a:pPr>
            <a:r>
              <a:rPr lang="en-US" sz="3200" dirty="0">
                <a:solidFill>
                  <a:schemeClr val="accent6">
                    <a:lumMod val="75000"/>
                  </a:schemeClr>
                </a:solidFill>
                <a:latin typeface="Bebas Neue" panose="020B0606020202050201" pitchFamily="34" charset="0"/>
              </a:rPr>
              <a:t>Doing Business with Fulton County – Get Registered  </a:t>
            </a:r>
            <a:endParaRPr lang="en-US" sz="3200" dirty="0">
              <a:solidFill>
                <a:schemeClr val="accent6">
                  <a:lumMod val="75000"/>
                </a:schemeClr>
              </a:solidFill>
            </a:endParaRPr>
          </a:p>
        </p:txBody>
      </p:sp>
      <p:pic>
        <p:nvPicPr>
          <p:cNvPr id="8" name="Picture 7">
            <a:extLst>
              <a:ext uri="{FF2B5EF4-FFF2-40B4-BE49-F238E27FC236}">
                <a16:creationId xmlns:a16="http://schemas.microsoft.com/office/drawing/2014/main" id="{2962D6E9-5DB1-475A-9351-F53C8CF03633}"/>
              </a:ext>
            </a:extLst>
          </p:cNvPr>
          <p:cNvPicPr>
            <a:picLocks noChangeAspect="1"/>
          </p:cNvPicPr>
          <p:nvPr/>
        </p:nvPicPr>
        <p:blipFill>
          <a:blip r:embed="rId2"/>
          <a:stretch>
            <a:fillRect/>
          </a:stretch>
        </p:blipFill>
        <p:spPr>
          <a:xfrm>
            <a:off x="11055373" y="235397"/>
            <a:ext cx="687302" cy="929880"/>
          </a:xfrm>
          <a:prstGeom prst="rect">
            <a:avLst/>
          </a:prstGeom>
        </p:spPr>
      </p:pic>
      <p:sp>
        <p:nvSpPr>
          <p:cNvPr id="2" name="Text Placeholder 2">
            <a:extLst>
              <a:ext uri="{FF2B5EF4-FFF2-40B4-BE49-F238E27FC236}">
                <a16:creationId xmlns:a16="http://schemas.microsoft.com/office/drawing/2014/main" id="{6E997938-71CA-D125-0FF2-A1A25CEE7619}"/>
              </a:ext>
            </a:extLst>
          </p:cNvPr>
          <p:cNvSpPr txBox="1">
            <a:spLocks/>
          </p:cNvSpPr>
          <p:nvPr/>
        </p:nvSpPr>
        <p:spPr>
          <a:xfrm>
            <a:off x="1029311" y="1165277"/>
            <a:ext cx="9769318" cy="5371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The County uses an E-Procurement platform (BidNet Direct) to advertise the County’s bid opportunities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Your firm will need to register with BidNet to download the solicitation, view addenda, and upload responses to the solicitation</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Registration is free to review Fulton County’s bid opportunities. In the address bar type </a:t>
            </a:r>
            <a:r>
              <a:rPr lang="en-US" sz="1600" kern="1200" dirty="0">
                <a:solidFill>
                  <a:srgbClr val="002060"/>
                </a:solidFill>
                <a:ea typeface="+mn-ea"/>
                <a:hlinkClick r:id="rId3"/>
              </a:rPr>
              <a:t>https://www.bidnetdirect.com/</a:t>
            </a:r>
            <a:endParaRPr lang="en-US" sz="1600" kern="1200" dirty="0">
              <a:solidFill>
                <a:srgbClr val="002060"/>
              </a:solidFill>
              <a:ea typeface="+mn-ea"/>
            </a:endParaRPr>
          </a:p>
          <a:p>
            <a:pPr marL="57150" indent="0">
              <a:lnSpc>
                <a:spcPct val="90000"/>
              </a:lnSpc>
              <a:spcBef>
                <a:spcPts val="0"/>
              </a:spcBef>
              <a:spcAft>
                <a:spcPts val="1200"/>
              </a:spcAft>
              <a:buClr>
                <a:srgbClr val="F79646">
                  <a:lumMod val="75000"/>
                </a:srgbClr>
              </a:buClr>
              <a:buSzTx/>
              <a:buNone/>
              <a:defRPr/>
            </a:pPr>
            <a:endParaRPr lang="en-US" sz="1600" kern="1200" dirty="0">
              <a:solidFill>
                <a:srgbClr val="002060"/>
              </a:solidFill>
              <a:ea typeface="+mn-ea"/>
            </a:endParaRPr>
          </a:p>
          <a:p>
            <a:pPr marL="341313" lvl="1" indent="0">
              <a:lnSpc>
                <a:spcPct val="90000"/>
              </a:lnSpc>
              <a:spcBef>
                <a:spcPts val="0"/>
              </a:spcBef>
              <a:spcAft>
                <a:spcPts val="1200"/>
              </a:spcAft>
              <a:buClr>
                <a:srgbClr val="F79646">
                  <a:lumMod val="75000"/>
                </a:srgbClr>
              </a:buClr>
              <a:buSzTx/>
              <a:buNone/>
              <a:defRPr/>
            </a:pPr>
            <a:endParaRPr lang="en-US" sz="1400" kern="1200" dirty="0">
              <a:solidFill>
                <a:srgbClr val="002060"/>
              </a:solidFill>
              <a:ea typeface="+mn-ea"/>
            </a:endParaRPr>
          </a:p>
          <a:p>
            <a:pPr marL="341313" lvl="1" indent="0">
              <a:lnSpc>
                <a:spcPct val="90000"/>
              </a:lnSpc>
              <a:spcBef>
                <a:spcPts val="0"/>
              </a:spcBef>
              <a:spcAft>
                <a:spcPts val="1200"/>
              </a:spcAft>
              <a:buClr>
                <a:srgbClr val="F79646">
                  <a:lumMod val="75000"/>
                </a:srgbClr>
              </a:buClr>
              <a:buSzTx/>
              <a:buNone/>
              <a:defRPr/>
            </a:pPr>
            <a:endParaRPr lang="en-US" sz="1800" kern="1200" dirty="0">
              <a:solidFill>
                <a:srgbClr val="002060"/>
              </a:solidFill>
              <a:ea typeface="+mn-ea"/>
            </a:endParaRP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a:p>
            <a:pPr marL="169863"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p:txBody>
      </p:sp>
      <p:sp>
        <p:nvSpPr>
          <p:cNvPr id="3" name="Rectangle 2">
            <a:extLst>
              <a:ext uri="{FF2B5EF4-FFF2-40B4-BE49-F238E27FC236}">
                <a16:creationId xmlns:a16="http://schemas.microsoft.com/office/drawing/2014/main" id="{88271E96-7A26-9F42-0156-025A80EFC06A}"/>
              </a:ext>
            </a:extLst>
          </p:cNvPr>
          <p:cNvSpPr/>
          <p:nvPr/>
        </p:nvSpPr>
        <p:spPr>
          <a:xfrm>
            <a:off x="0" y="0"/>
            <a:ext cx="674654" cy="6858000"/>
          </a:xfrm>
          <a:prstGeom prst="rect">
            <a:avLst/>
          </a:prstGeom>
          <a:solidFill>
            <a:srgbClr val="00206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94485DE9-A362-311A-9601-41038A0CCA0A}"/>
              </a:ext>
            </a:extLst>
          </p:cNvPr>
          <p:cNvPicPr>
            <a:picLocks noChangeAspect="1"/>
          </p:cNvPicPr>
          <p:nvPr/>
        </p:nvPicPr>
        <p:blipFill rotWithShape="1">
          <a:blip r:embed="rId4"/>
          <a:srcRect t="13960" b="7123"/>
          <a:stretch/>
        </p:blipFill>
        <p:spPr bwMode="auto">
          <a:xfrm>
            <a:off x="2056409" y="3016545"/>
            <a:ext cx="8079181" cy="36004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43430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532214-11DB-44A1-B70D-43BD97535B91}"/>
              </a:ext>
            </a:extLst>
          </p:cNvPr>
          <p:cNvSpPr>
            <a:spLocks noGrp="1"/>
          </p:cNvSpPr>
          <p:nvPr>
            <p:ph type="sldNum" idx="12"/>
          </p:nvPr>
        </p:nvSpPr>
        <p:spPr/>
        <p:txBody>
          <a:bodyPr/>
          <a:lstStyle/>
          <a:p>
            <a:fld id="{00000000-1234-1234-1234-123412341234}" type="slidenum">
              <a:rPr lang="en-US" smtClean="0"/>
              <a:pPr/>
              <a:t>14</a:t>
            </a:fld>
            <a:endParaRPr lang="en-US"/>
          </a:p>
        </p:txBody>
      </p:sp>
      <p:sp>
        <p:nvSpPr>
          <p:cNvPr id="16" name="Google Shape;604;p82">
            <a:extLst>
              <a:ext uri="{FF2B5EF4-FFF2-40B4-BE49-F238E27FC236}">
                <a16:creationId xmlns:a16="http://schemas.microsoft.com/office/drawing/2014/main" id="{8625FAB8-1C19-4DCD-83ED-27DC1DEF8416}"/>
              </a:ext>
            </a:extLst>
          </p:cNvPr>
          <p:cNvSpPr txBox="1">
            <a:spLocks/>
          </p:cNvSpPr>
          <p:nvPr/>
        </p:nvSpPr>
        <p:spPr>
          <a:xfrm>
            <a:off x="1029310" y="0"/>
            <a:ext cx="9769317" cy="109679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80000"/>
              </a:lnSpc>
              <a:spcBef>
                <a:spcPts val="370"/>
              </a:spcBef>
            </a:pPr>
            <a:r>
              <a:rPr lang="en-US" sz="3200" dirty="0">
                <a:solidFill>
                  <a:schemeClr val="accent6">
                    <a:lumMod val="75000"/>
                  </a:schemeClr>
                </a:solidFill>
                <a:latin typeface="Bebas Neue" panose="020B0606020202050201" pitchFamily="34" charset="0"/>
              </a:rPr>
              <a:t>Doing Business with Fulton County – Vendor Self-Service System (VSS) </a:t>
            </a:r>
            <a:endParaRPr lang="en-US" sz="3200" dirty="0">
              <a:solidFill>
                <a:schemeClr val="accent6">
                  <a:lumMod val="75000"/>
                </a:schemeClr>
              </a:solidFill>
            </a:endParaRPr>
          </a:p>
        </p:txBody>
      </p:sp>
      <p:pic>
        <p:nvPicPr>
          <p:cNvPr id="8" name="Picture 7">
            <a:extLst>
              <a:ext uri="{FF2B5EF4-FFF2-40B4-BE49-F238E27FC236}">
                <a16:creationId xmlns:a16="http://schemas.microsoft.com/office/drawing/2014/main" id="{2962D6E9-5DB1-475A-9351-F53C8CF03633}"/>
              </a:ext>
            </a:extLst>
          </p:cNvPr>
          <p:cNvPicPr>
            <a:picLocks noChangeAspect="1"/>
          </p:cNvPicPr>
          <p:nvPr/>
        </p:nvPicPr>
        <p:blipFill>
          <a:blip r:embed="rId2"/>
          <a:stretch>
            <a:fillRect/>
          </a:stretch>
        </p:blipFill>
        <p:spPr>
          <a:xfrm>
            <a:off x="11055373" y="235397"/>
            <a:ext cx="687302" cy="929880"/>
          </a:xfrm>
          <a:prstGeom prst="rect">
            <a:avLst/>
          </a:prstGeom>
        </p:spPr>
      </p:pic>
      <p:sp>
        <p:nvSpPr>
          <p:cNvPr id="2" name="Text Placeholder 2">
            <a:extLst>
              <a:ext uri="{FF2B5EF4-FFF2-40B4-BE49-F238E27FC236}">
                <a16:creationId xmlns:a16="http://schemas.microsoft.com/office/drawing/2014/main" id="{6E997938-71CA-D125-0FF2-A1A25CEE7619}"/>
              </a:ext>
            </a:extLst>
          </p:cNvPr>
          <p:cNvSpPr txBox="1">
            <a:spLocks/>
          </p:cNvSpPr>
          <p:nvPr/>
        </p:nvSpPr>
        <p:spPr>
          <a:xfrm>
            <a:off x="1029311" y="1165277"/>
            <a:ext cx="9769318" cy="5371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If your firm is successful, your firm must be registered in the County’s AMS System in order for the Department of Purchasing &amp; Contract Compliance to issue your company a Purchase Order or to receive payments</a:t>
            </a: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r>
              <a:rPr kumimoji="0" lang="en-US" sz="1400" b="0" i="0" u="none" strike="noStrike" kern="1200" cap="none" spc="0" normalizeH="0" baseline="0" noProof="0" dirty="0">
                <a:ln>
                  <a:noFill/>
                </a:ln>
                <a:solidFill>
                  <a:srgbClr val="002060"/>
                </a:solidFill>
                <a:effectLst/>
                <a:uLnTx/>
                <a:uFillTx/>
                <a:latin typeface="Arial"/>
                <a:ea typeface="+mn-ea"/>
                <a:cs typeface="Arial"/>
                <a:sym typeface="Arial"/>
              </a:rPr>
              <a:t>To register go to</a:t>
            </a:r>
            <a:r>
              <a:rPr lang="en-US" sz="1400" kern="1200" dirty="0">
                <a:solidFill>
                  <a:srgbClr val="FF0000"/>
                </a:solidFill>
                <a:ea typeface="+mn-ea"/>
              </a:rPr>
              <a:t> </a:t>
            </a:r>
            <a:r>
              <a:rPr lang="en-US" sz="1400" u="sng" dirty="0">
                <a:solidFill>
                  <a:srgbClr val="000000"/>
                </a:solidFill>
                <a:effectLst/>
                <a:latin typeface="Arial" panose="020B0604020202020204" pitchFamily="34" charset="0"/>
                <a:ea typeface="Calibri" panose="020F0502020204030204" pitchFamily="34" charset="0"/>
                <a:hlinkClick r:id="rId3"/>
              </a:rPr>
              <a:t>https://vss.fultoncountyga.gov/webapp/VSSPROD/AltSelfService</a:t>
            </a:r>
            <a:endParaRPr kumimoji="0" lang="en-US" sz="1400" b="0" i="0" u="none" strike="noStrike" kern="1200" cap="none" spc="0" normalizeH="0" baseline="0" noProof="0" dirty="0">
              <a:ln>
                <a:noFill/>
              </a:ln>
              <a:solidFill>
                <a:srgbClr val="FF0000"/>
              </a:solidFill>
              <a:effectLst/>
              <a:highlight>
                <a:srgbClr val="FFFF00"/>
              </a:highlight>
              <a:uLnTx/>
              <a:uFillTx/>
              <a:latin typeface="Arial"/>
              <a:ea typeface="+mn-ea"/>
              <a:cs typeface="Arial"/>
              <a:sym typeface="Arial"/>
            </a:endParaRPr>
          </a:p>
          <a:p>
            <a:pPr marL="627063" marR="0" lvl="1" indent="-285750" algn="l" defTabSz="914400" rtl="0" eaLnBrk="1" fontAlgn="auto" latinLnBrk="0" hangingPunct="1">
              <a:lnSpc>
                <a:spcPct val="90000"/>
              </a:lnSpc>
              <a:spcBef>
                <a:spcPts val="0"/>
              </a:spcBef>
              <a:spcAft>
                <a:spcPts val="1200"/>
              </a:spcAft>
              <a:buClr>
                <a:srgbClr val="F79646">
                  <a:lumMod val="75000"/>
                </a:srgbClr>
              </a:buClr>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2060"/>
                </a:solidFill>
                <a:effectLst/>
                <a:uLnTx/>
                <a:uFillTx/>
                <a:latin typeface="Arial"/>
                <a:ea typeface="+mn-ea"/>
                <a:cs typeface="Arial"/>
                <a:sym typeface="Arial"/>
              </a:rPr>
              <a:t>You must provide a copy of your current Business License and a W-9 to complete the vendor registration process</a:t>
            </a:r>
            <a:endParaRPr lang="en-US" sz="1200" kern="1200" dirty="0">
              <a:solidFill>
                <a:srgbClr val="002060"/>
              </a:solidFill>
              <a:ea typeface="+mn-ea"/>
            </a:endParaRP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The County pays vendors via Electronic Funds Transfer (EFT)</a:t>
            </a:r>
          </a:p>
          <a:p>
            <a:pPr marL="627063" marR="0" lvl="1" indent="-285750" algn="l" defTabSz="914400" rtl="0" eaLnBrk="1" fontAlgn="auto" latinLnBrk="0" hangingPunct="1">
              <a:lnSpc>
                <a:spcPct val="90000"/>
              </a:lnSpc>
              <a:spcBef>
                <a:spcPts val="0"/>
              </a:spcBef>
              <a:spcAft>
                <a:spcPts val="1200"/>
              </a:spcAft>
              <a:buClr>
                <a:srgbClr val="F79646">
                  <a:lumMod val="75000"/>
                </a:srgbClr>
              </a:buClr>
              <a:buSzTx/>
              <a:buFont typeface="Courier New" panose="02070309020205020404" pitchFamily="49" charset="0"/>
              <a:buChar char="o"/>
              <a:tabLst/>
              <a:defRPr/>
            </a:pPr>
            <a:r>
              <a:rPr kumimoji="0" lang="en-US" sz="1400" b="0" i="0" u="none" strike="noStrike" kern="1200" cap="none" spc="0" normalizeH="0" baseline="0" noProof="0" dirty="0">
                <a:ln>
                  <a:noFill/>
                </a:ln>
                <a:solidFill>
                  <a:srgbClr val="002060"/>
                </a:solidFill>
                <a:effectLst/>
                <a:uLnTx/>
                <a:uFillTx/>
                <a:latin typeface="Arial"/>
                <a:ea typeface="+mn-ea"/>
                <a:cs typeface="Arial"/>
                <a:sym typeface="Arial"/>
              </a:rPr>
              <a:t>The EFT payment method speeds payment delivery by depositing payments directly into your business financial institution and eliminates the possibility of lost or stolen checks, stop payment and check reissue costs</a:t>
            </a:r>
            <a:endParaRPr lang="en-US" sz="1400" kern="1200" dirty="0">
              <a:solidFill>
                <a:srgbClr val="002060"/>
              </a:solidFill>
              <a:ea typeface="+mn-ea"/>
            </a:endParaRPr>
          </a:p>
          <a:p>
            <a:pPr marL="341313" lvl="1" indent="0">
              <a:lnSpc>
                <a:spcPct val="90000"/>
              </a:lnSpc>
              <a:spcBef>
                <a:spcPts val="0"/>
              </a:spcBef>
              <a:spcAft>
                <a:spcPts val="1200"/>
              </a:spcAft>
              <a:buClr>
                <a:srgbClr val="F79646">
                  <a:lumMod val="75000"/>
                </a:srgbClr>
              </a:buClr>
              <a:buSzTx/>
              <a:buNone/>
              <a:defRPr/>
            </a:pPr>
            <a:endParaRPr lang="en-US" sz="1800" kern="1200" dirty="0">
              <a:solidFill>
                <a:srgbClr val="002060"/>
              </a:solidFill>
              <a:ea typeface="+mn-ea"/>
            </a:endParaRP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a:p>
            <a:pPr marL="169863"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p:txBody>
      </p:sp>
      <p:sp>
        <p:nvSpPr>
          <p:cNvPr id="3" name="Rectangle 2">
            <a:extLst>
              <a:ext uri="{FF2B5EF4-FFF2-40B4-BE49-F238E27FC236}">
                <a16:creationId xmlns:a16="http://schemas.microsoft.com/office/drawing/2014/main" id="{88271E96-7A26-9F42-0156-025A80EFC06A}"/>
              </a:ext>
            </a:extLst>
          </p:cNvPr>
          <p:cNvSpPr/>
          <p:nvPr/>
        </p:nvSpPr>
        <p:spPr>
          <a:xfrm>
            <a:off x="0" y="0"/>
            <a:ext cx="674654" cy="6858000"/>
          </a:xfrm>
          <a:prstGeom prst="rect">
            <a:avLst/>
          </a:prstGeom>
          <a:solidFill>
            <a:srgbClr val="00206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4620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532214-11DB-44A1-B70D-43BD97535B91}"/>
              </a:ext>
            </a:extLst>
          </p:cNvPr>
          <p:cNvSpPr>
            <a:spLocks noGrp="1"/>
          </p:cNvSpPr>
          <p:nvPr>
            <p:ph type="sldNum" idx="12"/>
          </p:nvPr>
        </p:nvSpPr>
        <p:spPr/>
        <p:txBody>
          <a:bodyPr/>
          <a:lstStyle/>
          <a:p>
            <a:fld id="{00000000-1234-1234-1234-123412341234}" type="slidenum">
              <a:rPr lang="en-US" smtClean="0"/>
              <a:pPr/>
              <a:t>2</a:t>
            </a:fld>
            <a:endParaRPr lang="en-US"/>
          </a:p>
        </p:txBody>
      </p:sp>
      <p:sp>
        <p:nvSpPr>
          <p:cNvPr id="16" name="Google Shape;604;p82">
            <a:extLst>
              <a:ext uri="{FF2B5EF4-FFF2-40B4-BE49-F238E27FC236}">
                <a16:creationId xmlns:a16="http://schemas.microsoft.com/office/drawing/2014/main" id="{8625FAB8-1C19-4DCD-83ED-27DC1DEF8416}"/>
              </a:ext>
            </a:extLst>
          </p:cNvPr>
          <p:cNvSpPr txBox="1">
            <a:spLocks/>
          </p:cNvSpPr>
          <p:nvPr/>
        </p:nvSpPr>
        <p:spPr>
          <a:xfrm>
            <a:off x="1029311" y="0"/>
            <a:ext cx="7458136" cy="109679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80000"/>
              </a:lnSpc>
              <a:spcBef>
                <a:spcPts val="370"/>
              </a:spcBef>
            </a:pPr>
            <a:r>
              <a:rPr lang="en-US" sz="3200" dirty="0">
                <a:solidFill>
                  <a:schemeClr val="accent6">
                    <a:lumMod val="75000"/>
                  </a:schemeClr>
                </a:solidFill>
                <a:latin typeface="Bebas Neue" panose="020B0606020202050201" pitchFamily="34" charset="0"/>
              </a:rPr>
              <a:t>agenda</a:t>
            </a:r>
            <a:endParaRPr lang="en-US" sz="3200" dirty="0">
              <a:solidFill>
                <a:schemeClr val="accent6">
                  <a:lumMod val="75000"/>
                </a:schemeClr>
              </a:solidFill>
            </a:endParaRPr>
          </a:p>
        </p:txBody>
      </p:sp>
      <p:pic>
        <p:nvPicPr>
          <p:cNvPr id="8" name="Picture 7">
            <a:extLst>
              <a:ext uri="{FF2B5EF4-FFF2-40B4-BE49-F238E27FC236}">
                <a16:creationId xmlns:a16="http://schemas.microsoft.com/office/drawing/2014/main" id="{2962D6E9-5DB1-475A-9351-F53C8CF03633}"/>
              </a:ext>
            </a:extLst>
          </p:cNvPr>
          <p:cNvPicPr>
            <a:picLocks noChangeAspect="1"/>
          </p:cNvPicPr>
          <p:nvPr/>
        </p:nvPicPr>
        <p:blipFill>
          <a:blip r:embed="rId2"/>
          <a:stretch>
            <a:fillRect/>
          </a:stretch>
        </p:blipFill>
        <p:spPr>
          <a:xfrm>
            <a:off x="11055373" y="235397"/>
            <a:ext cx="687302" cy="929880"/>
          </a:xfrm>
          <a:prstGeom prst="rect">
            <a:avLst/>
          </a:prstGeom>
        </p:spPr>
      </p:pic>
      <p:sp>
        <p:nvSpPr>
          <p:cNvPr id="2" name="Text Placeholder 2">
            <a:extLst>
              <a:ext uri="{FF2B5EF4-FFF2-40B4-BE49-F238E27FC236}">
                <a16:creationId xmlns:a16="http://schemas.microsoft.com/office/drawing/2014/main" id="{6E997938-71CA-D125-0FF2-A1A25CEE7619}"/>
              </a:ext>
            </a:extLst>
          </p:cNvPr>
          <p:cNvSpPr txBox="1">
            <a:spLocks/>
          </p:cNvSpPr>
          <p:nvPr/>
        </p:nvSpPr>
        <p:spPr>
          <a:xfrm>
            <a:off x="1029311" y="1165277"/>
            <a:ext cx="7903029" cy="5371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Current state of the jail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General information for the replacement jail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Upcoming procurements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Anticipated project schedule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Purchasing requirements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Doing business with Fulton County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endParaRPr lang="en-US" sz="1600" kern="1200" dirty="0">
              <a:solidFill>
                <a:srgbClr val="002060"/>
              </a:solidFill>
              <a:ea typeface="+mn-ea"/>
            </a:endParaRPr>
          </a:p>
          <a:p>
            <a:pPr marL="57150" indent="0">
              <a:lnSpc>
                <a:spcPct val="90000"/>
              </a:lnSpc>
              <a:spcBef>
                <a:spcPts val="0"/>
              </a:spcBef>
              <a:spcAft>
                <a:spcPts val="1200"/>
              </a:spcAft>
              <a:buClr>
                <a:srgbClr val="F79646">
                  <a:lumMod val="75000"/>
                </a:srgbClr>
              </a:buClr>
              <a:buSzTx/>
              <a:buNone/>
              <a:defRPr/>
            </a:pPr>
            <a:endParaRPr lang="en-US" sz="1600" kern="1200" dirty="0">
              <a:solidFill>
                <a:srgbClr val="002060"/>
              </a:solidFill>
              <a:ea typeface="+mn-ea"/>
            </a:endParaRPr>
          </a:p>
        </p:txBody>
      </p:sp>
      <p:sp>
        <p:nvSpPr>
          <p:cNvPr id="3" name="Rectangle 2">
            <a:extLst>
              <a:ext uri="{FF2B5EF4-FFF2-40B4-BE49-F238E27FC236}">
                <a16:creationId xmlns:a16="http://schemas.microsoft.com/office/drawing/2014/main" id="{88271E96-7A26-9F42-0156-025A80EFC06A}"/>
              </a:ext>
            </a:extLst>
          </p:cNvPr>
          <p:cNvSpPr/>
          <p:nvPr/>
        </p:nvSpPr>
        <p:spPr>
          <a:xfrm>
            <a:off x="0" y="0"/>
            <a:ext cx="674654" cy="6858000"/>
          </a:xfrm>
          <a:prstGeom prst="rect">
            <a:avLst/>
          </a:prstGeom>
          <a:solidFill>
            <a:srgbClr val="00206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8733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532214-11DB-44A1-B70D-43BD97535B91}"/>
              </a:ext>
            </a:extLst>
          </p:cNvPr>
          <p:cNvSpPr>
            <a:spLocks noGrp="1"/>
          </p:cNvSpPr>
          <p:nvPr>
            <p:ph type="sldNum" idx="12"/>
          </p:nvPr>
        </p:nvSpPr>
        <p:spPr/>
        <p:txBody>
          <a:bodyPr/>
          <a:lstStyle/>
          <a:p>
            <a:fld id="{00000000-1234-1234-1234-123412341234}" type="slidenum">
              <a:rPr lang="en-US" smtClean="0"/>
              <a:pPr/>
              <a:t>3</a:t>
            </a:fld>
            <a:endParaRPr lang="en-US"/>
          </a:p>
        </p:txBody>
      </p:sp>
      <p:sp>
        <p:nvSpPr>
          <p:cNvPr id="16" name="Google Shape;604;p82">
            <a:extLst>
              <a:ext uri="{FF2B5EF4-FFF2-40B4-BE49-F238E27FC236}">
                <a16:creationId xmlns:a16="http://schemas.microsoft.com/office/drawing/2014/main" id="{8625FAB8-1C19-4DCD-83ED-27DC1DEF8416}"/>
              </a:ext>
            </a:extLst>
          </p:cNvPr>
          <p:cNvSpPr txBox="1">
            <a:spLocks/>
          </p:cNvSpPr>
          <p:nvPr/>
        </p:nvSpPr>
        <p:spPr>
          <a:xfrm>
            <a:off x="1029311" y="0"/>
            <a:ext cx="7458136" cy="109679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80000"/>
              </a:lnSpc>
              <a:spcBef>
                <a:spcPts val="370"/>
              </a:spcBef>
            </a:pPr>
            <a:r>
              <a:rPr lang="en-US" sz="3200" dirty="0">
                <a:solidFill>
                  <a:schemeClr val="accent6">
                    <a:lumMod val="75000"/>
                  </a:schemeClr>
                </a:solidFill>
                <a:latin typeface="Bebas Neue" panose="020B0606020202050201" pitchFamily="34" charset="0"/>
              </a:rPr>
              <a:t>Current State of the Jail </a:t>
            </a:r>
            <a:endParaRPr lang="en-US" sz="3200" dirty="0">
              <a:solidFill>
                <a:schemeClr val="accent6">
                  <a:lumMod val="75000"/>
                </a:schemeClr>
              </a:solidFill>
            </a:endParaRPr>
          </a:p>
        </p:txBody>
      </p:sp>
      <p:pic>
        <p:nvPicPr>
          <p:cNvPr id="8" name="Picture 7">
            <a:extLst>
              <a:ext uri="{FF2B5EF4-FFF2-40B4-BE49-F238E27FC236}">
                <a16:creationId xmlns:a16="http://schemas.microsoft.com/office/drawing/2014/main" id="{2962D6E9-5DB1-475A-9351-F53C8CF03633}"/>
              </a:ext>
            </a:extLst>
          </p:cNvPr>
          <p:cNvPicPr>
            <a:picLocks noChangeAspect="1"/>
          </p:cNvPicPr>
          <p:nvPr/>
        </p:nvPicPr>
        <p:blipFill>
          <a:blip r:embed="rId2"/>
          <a:stretch>
            <a:fillRect/>
          </a:stretch>
        </p:blipFill>
        <p:spPr>
          <a:xfrm>
            <a:off x="11055373" y="235397"/>
            <a:ext cx="687302" cy="929880"/>
          </a:xfrm>
          <a:prstGeom prst="rect">
            <a:avLst/>
          </a:prstGeom>
        </p:spPr>
      </p:pic>
      <p:sp>
        <p:nvSpPr>
          <p:cNvPr id="2" name="Text Placeholder 2">
            <a:extLst>
              <a:ext uri="{FF2B5EF4-FFF2-40B4-BE49-F238E27FC236}">
                <a16:creationId xmlns:a16="http://schemas.microsoft.com/office/drawing/2014/main" id="{6E997938-71CA-D125-0FF2-A1A25CEE7619}"/>
              </a:ext>
            </a:extLst>
          </p:cNvPr>
          <p:cNvSpPr txBox="1">
            <a:spLocks/>
          </p:cNvSpPr>
          <p:nvPr/>
        </p:nvSpPr>
        <p:spPr>
          <a:xfrm>
            <a:off x="1029311" y="1165277"/>
            <a:ext cx="9769318" cy="5371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The inmate population at the Fulton County Jail is beyond capacity and has created </a:t>
            </a:r>
            <a:r>
              <a:rPr lang="en-US" sz="1600" b="1" kern="1200" dirty="0">
                <a:solidFill>
                  <a:srgbClr val="002060"/>
                </a:solidFill>
                <a:ea typeface="+mn-ea"/>
              </a:rPr>
              <a:t>significant safety issues for detention officers and detainees</a:t>
            </a:r>
            <a:r>
              <a:rPr lang="en-US" sz="1600" kern="1200" dirty="0">
                <a:solidFill>
                  <a:srgbClr val="002060"/>
                </a:solidFill>
                <a:ea typeface="+mn-ea"/>
              </a:rPr>
              <a:t>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Problems are exacerbated by severe </a:t>
            </a:r>
            <a:r>
              <a:rPr lang="en-US" sz="1600" b="1" kern="1200" dirty="0">
                <a:solidFill>
                  <a:srgbClr val="002060"/>
                </a:solidFill>
                <a:ea typeface="+mn-ea"/>
              </a:rPr>
              <a:t>shortages in detention officers and deteriorating physical conditions </a:t>
            </a:r>
            <a:r>
              <a:rPr lang="en-US" sz="1600" kern="1200" dirty="0">
                <a:solidFill>
                  <a:srgbClr val="002060"/>
                </a:solidFill>
                <a:ea typeface="+mn-ea"/>
              </a:rPr>
              <a:t>within the facility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Outsourcing agreements are in place with the City of Atlanta and counties across the state and ongoing maintenance is being conducted, but </a:t>
            </a:r>
            <a:r>
              <a:rPr lang="en-US" sz="1600" b="1" kern="1200" dirty="0">
                <a:solidFill>
                  <a:srgbClr val="002060"/>
                </a:solidFill>
                <a:ea typeface="+mn-ea"/>
              </a:rPr>
              <a:t>these measures only provide short-term relief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For a long-term solution, Fulton County has </a:t>
            </a:r>
            <a:r>
              <a:rPr lang="en-US" sz="1600" b="1" kern="1200" dirty="0">
                <a:solidFill>
                  <a:srgbClr val="002060"/>
                </a:solidFill>
                <a:ea typeface="+mn-ea"/>
              </a:rPr>
              <a:t>commissioned a feasibility study </a:t>
            </a:r>
            <a:r>
              <a:rPr lang="en-US" sz="1600" kern="1200" dirty="0">
                <a:solidFill>
                  <a:srgbClr val="002060"/>
                </a:solidFill>
                <a:ea typeface="+mn-ea"/>
              </a:rPr>
              <a:t>to answer the following key questions:</a:t>
            </a: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r>
              <a:rPr lang="en-US" sz="1400" kern="1200" dirty="0">
                <a:solidFill>
                  <a:srgbClr val="002060"/>
                </a:solidFill>
                <a:ea typeface="+mn-ea"/>
              </a:rPr>
              <a:t>Does Fulton County need a replacement jail?</a:t>
            </a: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r>
              <a:rPr lang="en-US" sz="1400" kern="1200" dirty="0">
                <a:solidFill>
                  <a:srgbClr val="002060"/>
                </a:solidFill>
                <a:ea typeface="+mn-ea"/>
              </a:rPr>
              <a:t>How big should it be?</a:t>
            </a: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r>
              <a:rPr lang="en-US" sz="1400" kern="1200" dirty="0">
                <a:solidFill>
                  <a:srgbClr val="002060"/>
                </a:solidFill>
                <a:ea typeface="+mn-ea"/>
              </a:rPr>
              <a:t>What services should it provided?</a:t>
            </a: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r>
              <a:rPr lang="en-US" sz="1400" kern="1200" dirty="0">
                <a:solidFill>
                  <a:srgbClr val="002060"/>
                </a:solidFill>
                <a:ea typeface="+mn-ea"/>
              </a:rPr>
              <a:t>Where should it be located?</a:t>
            </a: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r>
              <a:rPr lang="en-US" sz="1400" kern="1200" dirty="0">
                <a:solidFill>
                  <a:srgbClr val="002060"/>
                </a:solidFill>
                <a:ea typeface="+mn-ea"/>
              </a:rPr>
              <a:t>How much will it cost?</a:t>
            </a:r>
          </a:p>
        </p:txBody>
      </p:sp>
      <p:sp>
        <p:nvSpPr>
          <p:cNvPr id="3" name="Rectangle 2">
            <a:extLst>
              <a:ext uri="{FF2B5EF4-FFF2-40B4-BE49-F238E27FC236}">
                <a16:creationId xmlns:a16="http://schemas.microsoft.com/office/drawing/2014/main" id="{88271E96-7A26-9F42-0156-025A80EFC06A}"/>
              </a:ext>
            </a:extLst>
          </p:cNvPr>
          <p:cNvSpPr/>
          <p:nvPr/>
        </p:nvSpPr>
        <p:spPr>
          <a:xfrm>
            <a:off x="0" y="0"/>
            <a:ext cx="674654" cy="6858000"/>
          </a:xfrm>
          <a:prstGeom prst="rect">
            <a:avLst/>
          </a:prstGeom>
          <a:solidFill>
            <a:srgbClr val="00206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a:extLst>
              <a:ext uri="{FF2B5EF4-FFF2-40B4-BE49-F238E27FC236}">
                <a16:creationId xmlns:a16="http://schemas.microsoft.com/office/drawing/2014/main" id="{5EB60220-8D0B-EA55-C8A5-0FFEAC4DE7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374" t="23232" r="14351" b="8613"/>
          <a:stretch/>
        </p:blipFill>
        <p:spPr bwMode="auto">
          <a:xfrm>
            <a:off x="5886994" y="3535680"/>
            <a:ext cx="5266292" cy="300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74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532214-11DB-44A1-B70D-43BD97535B91}"/>
              </a:ext>
            </a:extLst>
          </p:cNvPr>
          <p:cNvSpPr>
            <a:spLocks noGrp="1"/>
          </p:cNvSpPr>
          <p:nvPr>
            <p:ph type="sldNum" idx="12"/>
          </p:nvPr>
        </p:nvSpPr>
        <p:spPr/>
        <p:txBody>
          <a:bodyPr/>
          <a:lstStyle/>
          <a:p>
            <a:fld id="{00000000-1234-1234-1234-123412341234}" type="slidenum">
              <a:rPr lang="en-US" smtClean="0"/>
              <a:pPr/>
              <a:t>4</a:t>
            </a:fld>
            <a:endParaRPr lang="en-US"/>
          </a:p>
        </p:txBody>
      </p:sp>
      <p:sp>
        <p:nvSpPr>
          <p:cNvPr id="16" name="Google Shape;604;p82">
            <a:extLst>
              <a:ext uri="{FF2B5EF4-FFF2-40B4-BE49-F238E27FC236}">
                <a16:creationId xmlns:a16="http://schemas.microsoft.com/office/drawing/2014/main" id="{8625FAB8-1C19-4DCD-83ED-27DC1DEF8416}"/>
              </a:ext>
            </a:extLst>
          </p:cNvPr>
          <p:cNvSpPr txBox="1">
            <a:spLocks/>
          </p:cNvSpPr>
          <p:nvPr/>
        </p:nvSpPr>
        <p:spPr>
          <a:xfrm>
            <a:off x="1029311" y="0"/>
            <a:ext cx="7458136" cy="109679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80000"/>
              </a:lnSpc>
              <a:spcBef>
                <a:spcPts val="370"/>
              </a:spcBef>
            </a:pPr>
            <a:r>
              <a:rPr lang="en-US" sz="3200" dirty="0">
                <a:solidFill>
                  <a:schemeClr val="accent6">
                    <a:lumMod val="75000"/>
                  </a:schemeClr>
                </a:solidFill>
                <a:latin typeface="Bebas Neue" panose="020B0606020202050201" pitchFamily="34" charset="0"/>
              </a:rPr>
              <a:t>General information for the replacement jail</a:t>
            </a:r>
            <a:endParaRPr lang="en-US" sz="3200" dirty="0">
              <a:solidFill>
                <a:schemeClr val="accent6">
                  <a:lumMod val="75000"/>
                </a:schemeClr>
              </a:solidFill>
            </a:endParaRPr>
          </a:p>
        </p:txBody>
      </p:sp>
      <p:pic>
        <p:nvPicPr>
          <p:cNvPr id="8" name="Picture 7">
            <a:extLst>
              <a:ext uri="{FF2B5EF4-FFF2-40B4-BE49-F238E27FC236}">
                <a16:creationId xmlns:a16="http://schemas.microsoft.com/office/drawing/2014/main" id="{2962D6E9-5DB1-475A-9351-F53C8CF03633}"/>
              </a:ext>
            </a:extLst>
          </p:cNvPr>
          <p:cNvPicPr>
            <a:picLocks noChangeAspect="1"/>
          </p:cNvPicPr>
          <p:nvPr/>
        </p:nvPicPr>
        <p:blipFill>
          <a:blip r:embed="rId2"/>
          <a:stretch>
            <a:fillRect/>
          </a:stretch>
        </p:blipFill>
        <p:spPr>
          <a:xfrm>
            <a:off x="11055373" y="235397"/>
            <a:ext cx="687302" cy="929880"/>
          </a:xfrm>
          <a:prstGeom prst="rect">
            <a:avLst/>
          </a:prstGeom>
        </p:spPr>
      </p:pic>
      <p:sp>
        <p:nvSpPr>
          <p:cNvPr id="2" name="Text Placeholder 2">
            <a:extLst>
              <a:ext uri="{FF2B5EF4-FFF2-40B4-BE49-F238E27FC236}">
                <a16:creationId xmlns:a16="http://schemas.microsoft.com/office/drawing/2014/main" id="{6E997938-71CA-D125-0FF2-A1A25CEE7619}"/>
              </a:ext>
            </a:extLst>
          </p:cNvPr>
          <p:cNvSpPr txBox="1">
            <a:spLocks/>
          </p:cNvSpPr>
          <p:nvPr/>
        </p:nvSpPr>
        <p:spPr>
          <a:xfrm>
            <a:off x="1029311" y="1165277"/>
            <a:ext cx="9769318" cy="5371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The County is planning for the design, construction and ongoing maintenance of a replacement jail at the </a:t>
            </a:r>
            <a:r>
              <a:rPr lang="en-US" sz="1600" b="1" kern="1200" dirty="0">
                <a:solidFill>
                  <a:srgbClr val="002060"/>
                </a:solidFill>
                <a:ea typeface="+mn-ea"/>
              </a:rPr>
              <a:t>approximate program cost of $1.685 billion</a:t>
            </a:r>
            <a:r>
              <a:rPr lang="en-US" sz="1600" kern="1200" dirty="0">
                <a:solidFill>
                  <a:srgbClr val="002060"/>
                </a:solidFill>
                <a:ea typeface="+mn-ea"/>
              </a:rPr>
              <a:t>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Our vision is to </a:t>
            </a:r>
            <a:r>
              <a:rPr lang="en-US" sz="1600" b="1" kern="1200" dirty="0">
                <a:solidFill>
                  <a:srgbClr val="002060"/>
                </a:solidFill>
                <a:ea typeface="+mn-ea"/>
              </a:rPr>
              <a:t>deliver a facility that provides a safe, humane, and sustainable environment </a:t>
            </a:r>
            <a:r>
              <a:rPr lang="en-US" sz="1600" kern="1200" dirty="0">
                <a:solidFill>
                  <a:srgbClr val="002060"/>
                </a:solidFill>
                <a:ea typeface="+mn-ea"/>
              </a:rPr>
              <a:t>reflecting best practices in pretrial detention</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The new facility is anticipated to be </a:t>
            </a:r>
            <a:r>
              <a:rPr lang="en-US" sz="1600" b="1" kern="1200" dirty="0">
                <a:solidFill>
                  <a:srgbClr val="002060"/>
                </a:solidFill>
                <a:ea typeface="+mn-ea"/>
              </a:rPr>
              <a:t>1.7 million GSF containing 4,416 beds</a:t>
            </a:r>
          </a:p>
        </p:txBody>
      </p:sp>
      <p:sp>
        <p:nvSpPr>
          <p:cNvPr id="3" name="Rectangle 2">
            <a:extLst>
              <a:ext uri="{FF2B5EF4-FFF2-40B4-BE49-F238E27FC236}">
                <a16:creationId xmlns:a16="http://schemas.microsoft.com/office/drawing/2014/main" id="{88271E96-7A26-9F42-0156-025A80EFC06A}"/>
              </a:ext>
            </a:extLst>
          </p:cNvPr>
          <p:cNvSpPr/>
          <p:nvPr/>
        </p:nvSpPr>
        <p:spPr>
          <a:xfrm>
            <a:off x="0" y="0"/>
            <a:ext cx="674654" cy="6858000"/>
          </a:xfrm>
          <a:prstGeom prst="rect">
            <a:avLst/>
          </a:prstGeom>
          <a:solidFill>
            <a:srgbClr val="00206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119BD0AB-82FE-2B25-3398-F5622F47E4C1}"/>
              </a:ext>
            </a:extLst>
          </p:cNvPr>
          <p:cNvPicPr>
            <a:picLocks noChangeAspect="1"/>
          </p:cNvPicPr>
          <p:nvPr/>
        </p:nvPicPr>
        <p:blipFill>
          <a:blip r:embed="rId3"/>
          <a:stretch>
            <a:fillRect/>
          </a:stretch>
        </p:blipFill>
        <p:spPr>
          <a:xfrm>
            <a:off x="1393371" y="2949372"/>
            <a:ext cx="9662002" cy="3131639"/>
          </a:xfrm>
          <a:prstGeom prst="rect">
            <a:avLst/>
          </a:prstGeom>
        </p:spPr>
      </p:pic>
    </p:spTree>
    <p:extLst>
      <p:ext uri="{BB962C8B-B14F-4D97-AF65-F5344CB8AC3E}">
        <p14:creationId xmlns:p14="http://schemas.microsoft.com/office/powerpoint/2010/main" val="1908324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532214-11DB-44A1-B70D-43BD97535B91}"/>
              </a:ext>
            </a:extLst>
          </p:cNvPr>
          <p:cNvSpPr>
            <a:spLocks noGrp="1"/>
          </p:cNvSpPr>
          <p:nvPr>
            <p:ph type="sldNum" idx="12"/>
          </p:nvPr>
        </p:nvSpPr>
        <p:spPr/>
        <p:txBody>
          <a:bodyPr/>
          <a:lstStyle/>
          <a:p>
            <a:fld id="{00000000-1234-1234-1234-123412341234}" type="slidenum">
              <a:rPr lang="en-US" smtClean="0"/>
              <a:pPr/>
              <a:t>5</a:t>
            </a:fld>
            <a:endParaRPr lang="en-US"/>
          </a:p>
        </p:txBody>
      </p:sp>
      <p:sp>
        <p:nvSpPr>
          <p:cNvPr id="16" name="Google Shape;604;p82">
            <a:extLst>
              <a:ext uri="{FF2B5EF4-FFF2-40B4-BE49-F238E27FC236}">
                <a16:creationId xmlns:a16="http://schemas.microsoft.com/office/drawing/2014/main" id="{8625FAB8-1C19-4DCD-83ED-27DC1DEF8416}"/>
              </a:ext>
            </a:extLst>
          </p:cNvPr>
          <p:cNvSpPr txBox="1">
            <a:spLocks/>
          </p:cNvSpPr>
          <p:nvPr/>
        </p:nvSpPr>
        <p:spPr>
          <a:xfrm>
            <a:off x="1029311" y="0"/>
            <a:ext cx="7458136" cy="109679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80000"/>
              </a:lnSpc>
              <a:spcBef>
                <a:spcPts val="370"/>
              </a:spcBef>
            </a:pPr>
            <a:r>
              <a:rPr lang="en-US" sz="3200" dirty="0">
                <a:solidFill>
                  <a:schemeClr val="accent6">
                    <a:lumMod val="75000"/>
                  </a:schemeClr>
                </a:solidFill>
                <a:latin typeface="Bebas Neue" panose="020B0606020202050201" pitchFamily="34" charset="0"/>
              </a:rPr>
              <a:t>General information for the replacement jail</a:t>
            </a:r>
            <a:endParaRPr lang="en-US" sz="3200" dirty="0">
              <a:solidFill>
                <a:schemeClr val="accent6">
                  <a:lumMod val="75000"/>
                </a:schemeClr>
              </a:solidFill>
            </a:endParaRPr>
          </a:p>
        </p:txBody>
      </p:sp>
      <p:pic>
        <p:nvPicPr>
          <p:cNvPr id="8" name="Picture 7">
            <a:extLst>
              <a:ext uri="{FF2B5EF4-FFF2-40B4-BE49-F238E27FC236}">
                <a16:creationId xmlns:a16="http://schemas.microsoft.com/office/drawing/2014/main" id="{2962D6E9-5DB1-475A-9351-F53C8CF03633}"/>
              </a:ext>
            </a:extLst>
          </p:cNvPr>
          <p:cNvPicPr>
            <a:picLocks noChangeAspect="1"/>
          </p:cNvPicPr>
          <p:nvPr/>
        </p:nvPicPr>
        <p:blipFill>
          <a:blip r:embed="rId2"/>
          <a:stretch>
            <a:fillRect/>
          </a:stretch>
        </p:blipFill>
        <p:spPr>
          <a:xfrm>
            <a:off x="11055373" y="235397"/>
            <a:ext cx="687302" cy="929880"/>
          </a:xfrm>
          <a:prstGeom prst="rect">
            <a:avLst/>
          </a:prstGeom>
        </p:spPr>
      </p:pic>
      <p:sp>
        <p:nvSpPr>
          <p:cNvPr id="2" name="Text Placeholder 2">
            <a:extLst>
              <a:ext uri="{FF2B5EF4-FFF2-40B4-BE49-F238E27FC236}">
                <a16:creationId xmlns:a16="http://schemas.microsoft.com/office/drawing/2014/main" id="{6E997938-71CA-D125-0FF2-A1A25CEE7619}"/>
              </a:ext>
            </a:extLst>
          </p:cNvPr>
          <p:cNvSpPr txBox="1">
            <a:spLocks/>
          </p:cNvSpPr>
          <p:nvPr/>
        </p:nvSpPr>
        <p:spPr>
          <a:xfrm>
            <a:off x="1029311" y="1165277"/>
            <a:ext cx="9769318" cy="5371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The scope of the overall program includes: </a:t>
            </a: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r>
              <a:rPr lang="en-US" sz="1400" kern="1200" dirty="0">
                <a:solidFill>
                  <a:srgbClr val="002060"/>
                </a:solidFill>
                <a:ea typeface="+mn-ea"/>
              </a:rPr>
              <a:t>All activities and vendors supporting the financing, planning, design and construction of a replacement jail facility within the $1.685 billion budget</a:t>
            </a: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r>
              <a:rPr lang="en-US" sz="1400" kern="1200" dirty="0">
                <a:solidFill>
                  <a:srgbClr val="002060"/>
                </a:solidFill>
                <a:ea typeface="+mn-ea"/>
              </a:rPr>
              <a:t>Additional projects within the program (but not currently in the budget) include:</a:t>
            </a:r>
          </a:p>
          <a:p>
            <a:pPr marL="1084263" lvl="2" indent="-285750">
              <a:lnSpc>
                <a:spcPct val="90000"/>
              </a:lnSpc>
              <a:spcBef>
                <a:spcPts val="0"/>
              </a:spcBef>
              <a:spcAft>
                <a:spcPts val="1200"/>
              </a:spcAft>
              <a:buClr>
                <a:srgbClr val="F79646">
                  <a:lumMod val="75000"/>
                </a:srgbClr>
              </a:buClr>
              <a:buSzTx/>
              <a:buFont typeface="Wingdings" panose="05000000000000000000" pitchFamily="2" charset="2"/>
              <a:buChar char="§"/>
              <a:defRPr/>
            </a:pPr>
            <a:r>
              <a:rPr lang="en-US" sz="1200" kern="1200" dirty="0">
                <a:solidFill>
                  <a:srgbClr val="002060"/>
                </a:solidFill>
                <a:ea typeface="+mn-ea"/>
              </a:rPr>
              <a:t>Relocation of Accountability Court, Fulton County Central Maintenance, and the homeless shelter at Jefferson Place </a:t>
            </a:r>
          </a:p>
          <a:p>
            <a:pPr marL="1084263" lvl="2" indent="-285750">
              <a:lnSpc>
                <a:spcPct val="90000"/>
              </a:lnSpc>
              <a:spcBef>
                <a:spcPts val="0"/>
              </a:spcBef>
              <a:spcAft>
                <a:spcPts val="1200"/>
              </a:spcAft>
              <a:buClr>
                <a:srgbClr val="F79646">
                  <a:lumMod val="75000"/>
                </a:srgbClr>
              </a:buClr>
              <a:buSzTx/>
              <a:buFont typeface="Wingdings" panose="05000000000000000000" pitchFamily="2" charset="2"/>
              <a:buChar char="§"/>
              <a:defRPr/>
            </a:pPr>
            <a:r>
              <a:rPr lang="en-US" sz="1200" kern="1200" dirty="0">
                <a:solidFill>
                  <a:srgbClr val="002060"/>
                </a:solidFill>
                <a:ea typeface="+mn-ea"/>
              </a:rPr>
              <a:t>Demolition of the existing Rice Street Jail </a:t>
            </a:r>
            <a:endParaRPr lang="en-US" sz="800" kern="1200" dirty="0">
              <a:solidFill>
                <a:srgbClr val="002060"/>
              </a:solidFill>
              <a:ea typeface="+mn-ea"/>
            </a:endParaRP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Financing and delivery options for the replacement jail are currently being evaluated </a:t>
            </a: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r>
              <a:rPr lang="en-US" sz="1400" b="1" kern="1200" dirty="0">
                <a:solidFill>
                  <a:srgbClr val="002060"/>
                </a:solidFill>
                <a:ea typeface="+mn-ea"/>
              </a:rPr>
              <a:t>Potential financing options: </a:t>
            </a:r>
            <a:r>
              <a:rPr lang="en-US" sz="1400" kern="1200" dirty="0">
                <a:solidFill>
                  <a:srgbClr val="002060"/>
                </a:solidFill>
                <a:ea typeface="+mn-ea"/>
              </a:rPr>
              <a:t>GO bond, third-party conduit issuance, public-private partnership (P3)</a:t>
            </a: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r>
              <a:rPr lang="en-US" sz="1400" b="1" kern="1200" dirty="0">
                <a:solidFill>
                  <a:srgbClr val="002060"/>
                </a:solidFill>
                <a:ea typeface="+mn-ea"/>
              </a:rPr>
              <a:t>Potential delivery methods: </a:t>
            </a:r>
            <a:r>
              <a:rPr lang="en-US" sz="1400" kern="1200" dirty="0">
                <a:solidFill>
                  <a:srgbClr val="002060"/>
                </a:solidFill>
                <a:ea typeface="+mn-ea"/>
              </a:rPr>
              <a:t>Design Build (DB), Design Build Finance Maintain (DBFM), Construction Manager at Risk (CM@R)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Interested vendors for all program services will need to </a:t>
            </a:r>
            <a:r>
              <a:rPr lang="en-US" sz="1600" b="1" kern="1200" dirty="0">
                <a:solidFill>
                  <a:srgbClr val="002060"/>
                </a:solidFill>
                <a:ea typeface="+mn-ea"/>
              </a:rPr>
              <a:t>demonstrate experience with all financing and delivery options,</a:t>
            </a:r>
            <a:r>
              <a:rPr lang="en-US" sz="1600" kern="1200" dirty="0">
                <a:solidFill>
                  <a:srgbClr val="002060"/>
                </a:solidFill>
                <a:ea typeface="+mn-ea"/>
              </a:rPr>
              <a:t> until final decisions are made by the County</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endParaRPr lang="en-US" sz="1600" kern="1200" dirty="0">
              <a:solidFill>
                <a:srgbClr val="002060"/>
              </a:solidFill>
              <a:ea typeface="+mn-ea"/>
            </a:endParaRPr>
          </a:p>
          <a:p>
            <a:pPr marL="341313" lvl="1" indent="0">
              <a:lnSpc>
                <a:spcPct val="90000"/>
              </a:lnSpc>
              <a:spcBef>
                <a:spcPts val="0"/>
              </a:spcBef>
              <a:spcAft>
                <a:spcPts val="1200"/>
              </a:spcAft>
              <a:buClr>
                <a:srgbClr val="F79646">
                  <a:lumMod val="75000"/>
                </a:srgbClr>
              </a:buClr>
              <a:buSzTx/>
              <a:buNone/>
              <a:defRPr/>
            </a:pPr>
            <a:endParaRPr lang="en-US" sz="1800" kern="1200" dirty="0">
              <a:solidFill>
                <a:srgbClr val="002060"/>
              </a:solidFill>
              <a:ea typeface="+mn-ea"/>
            </a:endParaRP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a:p>
            <a:pPr marL="169863"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p:txBody>
      </p:sp>
      <p:sp>
        <p:nvSpPr>
          <p:cNvPr id="3" name="Rectangle 2">
            <a:extLst>
              <a:ext uri="{FF2B5EF4-FFF2-40B4-BE49-F238E27FC236}">
                <a16:creationId xmlns:a16="http://schemas.microsoft.com/office/drawing/2014/main" id="{88271E96-7A26-9F42-0156-025A80EFC06A}"/>
              </a:ext>
            </a:extLst>
          </p:cNvPr>
          <p:cNvSpPr/>
          <p:nvPr/>
        </p:nvSpPr>
        <p:spPr>
          <a:xfrm>
            <a:off x="0" y="0"/>
            <a:ext cx="674654" cy="6858000"/>
          </a:xfrm>
          <a:prstGeom prst="rect">
            <a:avLst/>
          </a:prstGeom>
          <a:solidFill>
            <a:srgbClr val="00206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64683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532214-11DB-44A1-B70D-43BD97535B91}"/>
              </a:ext>
            </a:extLst>
          </p:cNvPr>
          <p:cNvSpPr>
            <a:spLocks noGrp="1"/>
          </p:cNvSpPr>
          <p:nvPr>
            <p:ph type="sldNum" idx="12"/>
          </p:nvPr>
        </p:nvSpPr>
        <p:spPr/>
        <p:txBody>
          <a:bodyPr/>
          <a:lstStyle/>
          <a:p>
            <a:fld id="{00000000-1234-1234-1234-123412341234}" type="slidenum">
              <a:rPr lang="en-US" smtClean="0"/>
              <a:pPr/>
              <a:t>6</a:t>
            </a:fld>
            <a:endParaRPr lang="en-US"/>
          </a:p>
        </p:txBody>
      </p:sp>
      <p:sp>
        <p:nvSpPr>
          <p:cNvPr id="16" name="Google Shape;604;p82">
            <a:extLst>
              <a:ext uri="{FF2B5EF4-FFF2-40B4-BE49-F238E27FC236}">
                <a16:creationId xmlns:a16="http://schemas.microsoft.com/office/drawing/2014/main" id="{8625FAB8-1C19-4DCD-83ED-27DC1DEF8416}"/>
              </a:ext>
            </a:extLst>
          </p:cNvPr>
          <p:cNvSpPr txBox="1">
            <a:spLocks/>
          </p:cNvSpPr>
          <p:nvPr/>
        </p:nvSpPr>
        <p:spPr>
          <a:xfrm>
            <a:off x="1029311" y="0"/>
            <a:ext cx="7458136" cy="109679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80000"/>
              </a:lnSpc>
              <a:spcBef>
                <a:spcPts val="370"/>
              </a:spcBef>
            </a:pPr>
            <a:r>
              <a:rPr lang="en-US" sz="3200" dirty="0">
                <a:solidFill>
                  <a:schemeClr val="accent6">
                    <a:lumMod val="75000"/>
                  </a:schemeClr>
                </a:solidFill>
                <a:latin typeface="Bebas Neue" panose="020B0606020202050201" pitchFamily="34" charset="0"/>
              </a:rPr>
              <a:t>General information for the replacement jail</a:t>
            </a:r>
            <a:endParaRPr lang="en-US" sz="3200" dirty="0">
              <a:solidFill>
                <a:schemeClr val="accent6">
                  <a:lumMod val="75000"/>
                </a:schemeClr>
              </a:solidFill>
            </a:endParaRPr>
          </a:p>
        </p:txBody>
      </p:sp>
      <p:pic>
        <p:nvPicPr>
          <p:cNvPr id="8" name="Picture 7">
            <a:extLst>
              <a:ext uri="{FF2B5EF4-FFF2-40B4-BE49-F238E27FC236}">
                <a16:creationId xmlns:a16="http://schemas.microsoft.com/office/drawing/2014/main" id="{2962D6E9-5DB1-475A-9351-F53C8CF03633}"/>
              </a:ext>
            </a:extLst>
          </p:cNvPr>
          <p:cNvPicPr>
            <a:picLocks noChangeAspect="1"/>
          </p:cNvPicPr>
          <p:nvPr/>
        </p:nvPicPr>
        <p:blipFill>
          <a:blip r:embed="rId2"/>
          <a:stretch>
            <a:fillRect/>
          </a:stretch>
        </p:blipFill>
        <p:spPr>
          <a:xfrm>
            <a:off x="11055373" y="235397"/>
            <a:ext cx="687302" cy="929880"/>
          </a:xfrm>
          <a:prstGeom prst="rect">
            <a:avLst/>
          </a:prstGeom>
        </p:spPr>
      </p:pic>
      <p:sp>
        <p:nvSpPr>
          <p:cNvPr id="2" name="Text Placeholder 2">
            <a:extLst>
              <a:ext uri="{FF2B5EF4-FFF2-40B4-BE49-F238E27FC236}">
                <a16:creationId xmlns:a16="http://schemas.microsoft.com/office/drawing/2014/main" id="{6E997938-71CA-D125-0FF2-A1A25CEE7619}"/>
              </a:ext>
            </a:extLst>
          </p:cNvPr>
          <p:cNvSpPr txBox="1">
            <a:spLocks/>
          </p:cNvSpPr>
          <p:nvPr/>
        </p:nvSpPr>
        <p:spPr>
          <a:xfrm>
            <a:off x="1029311" y="1165277"/>
            <a:ext cx="9769318" cy="5371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The replacement jail is expected to be built at the existing Rice Street campus with relocations of County programs noted below</a:t>
            </a:r>
          </a:p>
          <a:p>
            <a:pPr marL="341313" lvl="1" indent="0">
              <a:lnSpc>
                <a:spcPct val="90000"/>
              </a:lnSpc>
              <a:spcBef>
                <a:spcPts val="0"/>
              </a:spcBef>
              <a:spcAft>
                <a:spcPts val="1200"/>
              </a:spcAft>
              <a:buClr>
                <a:srgbClr val="F79646">
                  <a:lumMod val="75000"/>
                </a:srgbClr>
              </a:buClr>
              <a:buSzTx/>
              <a:buNone/>
              <a:defRPr/>
            </a:pPr>
            <a:endParaRPr lang="en-US" sz="1400" kern="1200" dirty="0">
              <a:solidFill>
                <a:srgbClr val="002060"/>
              </a:solidFill>
              <a:ea typeface="+mn-ea"/>
            </a:endParaRPr>
          </a:p>
        </p:txBody>
      </p:sp>
      <p:sp>
        <p:nvSpPr>
          <p:cNvPr id="3" name="Rectangle 2">
            <a:extLst>
              <a:ext uri="{FF2B5EF4-FFF2-40B4-BE49-F238E27FC236}">
                <a16:creationId xmlns:a16="http://schemas.microsoft.com/office/drawing/2014/main" id="{88271E96-7A26-9F42-0156-025A80EFC06A}"/>
              </a:ext>
            </a:extLst>
          </p:cNvPr>
          <p:cNvSpPr/>
          <p:nvPr/>
        </p:nvSpPr>
        <p:spPr>
          <a:xfrm>
            <a:off x="0" y="0"/>
            <a:ext cx="674654" cy="6858000"/>
          </a:xfrm>
          <a:prstGeom prst="rect">
            <a:avLst/>
          </a:prstGeom>
          <a:solidFill>
            <a:srgbClr val="00206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erial view of a city&#10;&#10;Description automatically generated">
            <a:extLst>
              <a:ext uri="{FF2B5EF4-FFF2-40B4-BE49-F238E27FC236}">
                <a16:creationId xmlns:a16="http://schemas.microsoft.com/office/drawing/2014/main" id="{B536408C-7589-D74D-6C68-697D828DD33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2199" t="3932" r="11718" b="4222"/>
          <a:stretch/>
        </p:blipFill>
        <p:spPr>
          <a:xfrm>
            <a:off x="1021483" y="1828800"/>
            <a:ext cx="5275422" cy="4776339"/>
          </a:xfrm>
          <a:prstGeom prst="rect">
            <a:avLst/>
          </a:prstGeom>
        </p:spPr>
      </p:pic>
      <p:sp>
        <p:nvSpPr>
          <p:cNvPr id="10" name="Callout: Bent Line 9">
            <a:extLst>
              <a:ext uri="{FF2B5EF4-FFF2-40B4-BE49-F238E27FC236}">
                <a16:creationId xmlns:a16="http://schemas.microsoft.com/office/drawing/2014/main" id="{D92F18FE-6543-62EA-CD7A-6F025BB06C75}"/>
              </a:ext>
            </a:extLst>
          </p:cNvPr>
          <p:cNvSpPr/>
          <p:nvPr/>
        </p:nvSpPr>
        <p:spPr>
          <a:xfrm flipH="1">
            <a:off x="1031180" y="2982165"/>
            <a:ext cx="1329450" cy="445034"/>
          </a:xfrm>
          <a:prstGeom prst="borderCallout2">
            <a:avLst>
              <a:gd name="adj1" fmla="val 18750"/>
              <a:gd name="adj2" fmla="val 394"/>
              <a:gd name="adj3" fmla="val 18750"/>
              <a:gd name="adj4" fmla="val -16667"/>
              <a:gd name="adj5" fmla="val 112500"/>
              <a:gd name="adj6" fmla="val -46667"/>
            </a:avLst>
          </a:prstGeom>
          <a:solidFill>
            <a:srgbClr val="FF0000">
              <a:alpha val="54902"/>
            </a:srgbClr>
          </a:solidFill>
          <a:ln w="12700">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Vehicle Maintenance</a:t>
            </a:r>
          </a:p>
        </p:txBody>
      </p:sp>
      <p:sp>
        <p:nvSpPr>
          <p:cNvPr id="18" name="Freeform: Shape 17">
            <a:extLst>
              <a:ext uri="{FF2B5EF4-FFF2-40B4-BE49-F238E27FC236}">
                <a16:creationId xmlns:a16="http://schemas.microsoft.com/office/drawing/2014/main" id="{DDE5C591-E12C-301F-F75C-E31FE3D53749}"/>
              </a:ext>
            </a:extLst>
          </p:cNvPr>
          <p:cNvSpPr/>
          <p:nvPr/>
        </p:nvSpPr>
        <p:spPr>
          <a:xfrm>
            <a:off x="4457050" y="2297125"/>
            <a:ext cx="657822" cy="2953856"/>
          </a:xfrm>
          <a:custGeom>
            <a:avLst/>
            <a:gdLst>
              <a:gd name="connsiteX0" fmla="*/ 306532 w 680604"/>
              <a:gd name="connsiteY0" fmla="*/ 3091295 h 3091295"/>
              <a:gd name="connsiteX1" fmla="*/ 457200 w 680604"/>
              <a:gd name="connsiteY1" fmla="*/ 3023754 h 3091295"/>
              <a:gd name="connsiteX2" fmla="*/ 561109 w 680604"/>
              <a:gd name="connsiteY2" fmla="*/ 2940627 h 3091295"/>
              <a:gd name="connsiteX3" fmla="*/ 633845 w 680604"/>
              <a:gd name="connsiteY3" fmla="*/ 2836718 h 3091295"/>
              <a:gd name="connsiteX4" fmla="*/ 670213 w 680604"/>
              <a:gd name="connsiteY4" fmla="*/ 2732809 h 3091295"/>
              <a:gd name="connsiteX5" fmla="*/ 680604 w 680604"/>
              <a:gd name="connsiteY5" fmla="*/ 2623704 h 3091295"/>
              <a:gd name="connsiteX6" fmla="*/ 680604 w 680604"/>
              <a:gd name="connsiteY6" fmla="*/ 1423554 h 3091295"/>
              <a:gd name="connsiteX7" fmla="*/ 665018 w 680604"/>
              <a:gd name="connsiteY7" fmla="*/ 1309254 h 3091295"/>
              <a:gd name="connsiteX8" fmla="*/ 665018 w 680604"/>
              <a:gd name="connsiteY8" fmla="*/ 400050 h 3091295"/>
              <a:gd name="connsiteX9" fmla="*/ 628650 w 680604"/>
              <a:gd name="connsiteY9" fmla="*/ 270164 h 3091295"/>
              <a:gd name="connsiteX10" fmla="*/ 561109 w 680604"/>
              <a:gd name="connsiteY10" fmla="*/ 140277 h 3091295"/>
              <a:gd name="connsiteX11" fmla="*/ 384463 w 680604"/>
              <a:gd name="connsiteY11" fmla="*/ 25977 h 3091295"/>
              <a:gd name="connsiteX12" fmla="*/ 155863 w 680604"/>
              <a:gd name="connsiteY12" fmla="*/ 0 h 3091295"/>
              <a:gd name="connsiteX13" fmla="*/ 15586 w 680604"/>
              <a:gd name="connsiteY13" fmla="*/ 0 h 3091295"/>
              <a:gd name="connsiteX14" fmla="*/ 0 w 680604"/>
              <a:gd name="connsiteY14" fmla="*/ 31173 h 3091295"/>
              <a:gd name="connsiteX0" fmla="*/ 274448 w 680604"/>
              <a:gd name="connsiteY0" fmla="*/ 3111348 h 3111348"/>
              <a:gd name="connsiteX1" fmla="*/ 457200 w 680604"/>
              <a:gd name="connsiteY1" fmla="*/ 3023754 h 3111348"/>
              <a:gd name="connsiteX2" fmla="*/ 561109 w 680604"/>
              <a:gd name="connsiteY2" fmla="*/ 2940627 h 3111348"/>
              <a:gd name="connsiteX3" fmla="*/ 633845 w 680604"/>
              <a:gd name="connsiteY3" fmla="*/ 2836718 h 3111348"/>
              <a:gd name="connsiteX4" fmla="*/ 670213 w 680604"/>
              <a:gd name="connsiteY4" fmla="*/ 2732809 h 3111348"/>
              <a:gd name="connsiteX5" fmla="*/ 680604 w 680604"/>
              <a:gd name="connsiteY5" fmla="*/ 2623704 h 3111348"/>
              <a:gd name="connsiteX6" fmla="*/ 680604 w 680604"/>
              <a:gd name="connsiteY6" fmla="*/ 1423554 h 3111348"/>
              <a:gd name="connsiteX7" fmla="*/ 665018 w 680604"/>
              <a:gd name="connsiteY7" fmla="*/ 1309254 h 3111348"/>
              <a:gd name="connsiteX8" fmla="*/ 665018 w 680604"/>
              <a:gd name="connsiteY8" fmla="*/ 400050 h 3111348"/>
              <a:gd name="connsiteX9" fmla="*/ 628650 w 680604"/>
              <a:gd name="connsiteY9" fmla="*/ 270164 h 3111348"/>
              <a:gd name="connsiteX10" fmla="*/ 561109 w 680604"/>
              <a:gd name="connsiteY10" fmla="*/ 140277 h 3111348"/>
              <a:gd name="connsiteX11" fmla="*/ 384463 w 680604"/>
              <a:gd name="connsiteY11" fmla="*/ 25977 h 3111348"/>
              <a:gd name="connsiteX12" fmla="*/ 155863 w 680604"/>
              <a:gd name="connsiteY12" fmla="*/ 0 h 3111348"/>
              <a:gd name="connsiteX13" fmla="*/ 15586 w 680604"/>
              <a:gd name="connsiteY13" fmla="*/ 0 h 3111348"/>
              <a:gd name="connsiteX14" fmla="*/ 0 w 680604"/>
              <a:gd name="connsiteY14" fmla="*/ 31173 h 3111348"/>
              <a:gd name="connsiteX0" fmla="*/ 298511 w 680604"/>
              <a:gd name="connsiteY0" fmla="*/ 3103327 h 3103327"/>
              <a:gd name="connsiteX1" fmla="*/ 457200 w 680604"/>
              <a:gd name="connsiteY1" fmla="*/ 3023754 h 3103327"/>
              <a:gd name="connsiteX2" fmla="*/ 561109 w 680604"/>
              <a:gd name="connsiteY2" fmla="*/ 2940627 h 3103327"/>
              <a:gd name="connsiteX3" fmla="*/ 633845 w 680604"/>
              <a:gd name="connsiteY3" fmla="*/ 2836718 h 3103327"/>
              <a:gd name="connsiteX4" fmla="*/ 670213 w 680604"/>
              <a:gd name="connsiteY4" fmla="*/ 2732809 h 3103327"/>
              <a:gd name="connsiteX5" fmla="*/ 680604 w 680604"/>
              <a:gd name="connsiteY5" fmla="*/ 2623704 h 3103327"/>
              <a:gd name="connsiteX6" fmla="*/ 680604 w 680604"/>
              <a:gd name="connsiteY6" fmla="*/ 1423554 h 3103327"/>
              <a:gd name="connsiteX7" fmla="*/ 665018 w 680604"/>
              <a:gd name="connsiteY7" fmla="*/ 1309254 h 3103327"/>
              <a:gd name="connsiteX8" fmla="*/ 665018 w 680604"/>
              <a:gd name="connsiteY8" fmla="*/ 400050 h 3103327"/>
              <a:gd name="connsiteX9" fmla="*/ 628650 w 680604"/>
              <a:gd name="connsiteY9" fmla="*/ 270164 h 3103327"/>
              <a:gd name="connsiteX10" fmla="*/ 561109 w 680604"/>
              <a:gd name="connsiteY10" fmla="*/ 140277 h 3103327"/>
              <a:gd name="connsiteX11" fmla="*/ 384463 w 680604"/>
              <a:gd name="connsiteY11" fmla="*/ 25977 h 3103327"/>
              <a:gd name="connsiteX12" fmla="*/ 155863 w 680604"/>
              <a:gd name="connsiteY12" fmla="*/ 0 h 3103327"/>
              <a:gd name="connsiteX13" fmla="*/ 15586 w 680604"/>
              <a:gd name="connsiteY13" fmla="*/ 0 h 3103327"/>
              <a:gd name="connsiteX14" fmla="*/ 0 w 680604"/>
              <a:gd name="connsiteY14" fmla="*/ 31173 h 310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0604" h="3103327">
                <a:moveTo>
                  <a:pt x="298511" y="3103327"/>
                </a:moveTo>
                <a:lnTo>
                  <a:pt x="457200" y="3023754"/>
                </a:lnTo>
                <a:lnTo>
                  <a:pt x="561109" y="2940627"/>
                </a:lnTo>
                <a:lnTo>
                  <a:pt x="633845" y="2836718"/>
                </a:lnTo>
                <a:lnTo>
                  <a:pt x="670213" y="2732809"/>
                </a:lnTo>
                <a:lnTo>
                  <a:pt x="680604" y="2623704"/>
                </a:lnTo>
                <a:lnTo>
                  <a:pt x="680604" y="1423554"/>
                </a:lnTo>
                <a:lnTo>
                  <a:pt x="665018" y="1309254"/>
                </a:lnTo>
                <a:lnTo>
                  <a:pt x="665018" y="400050"/>
                </a:lnTo>
                <a:lnTo>
                  <a:pt x="628650" y="270164"/>
                </a:lnTo>
                <a:lnTo>
                  <a:pt x="561109" y="140277"/>
                </a:lnTo>
                <a:lnTo>
                  <a:pt x="384463" y="25977"/>
                </a:lnTo>
                <a:lnTo>
                  <a:pt x="155863" y="0"/>
                </a:lnTo>
                <a:lnTo>
                  <a:pt x="15586" y="0"/>
                </a:lnTo>
                <a:lnTo>
                  <a:pt x="0" y="31173"/>
                </a:lnTo>
              </a:path>
            </a:pathLst>
          </a:custGeom>
          <a:noFill/>
          <a:ln w="57150">
            <a:solidFill>
              <a:srgbClr val="00000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llout: Bent Line 19">
            <a:extLst>
              <a:ext uri="{FF2B5EF4-FFF2-40B4-BE49-F238E27FC236}">
                <a16:creationId xmlns:a16="http://schemas.microsoft.com/office/drawing/2014/main" id="{3E2081E1-A399-8AB2-005B-FB0D48921DD9}"/>
              </a:ext>
            </a:extLst>
          </p:cNvPr>
          <p:cNvSpPr/>
          <p:nvPr/>
        </p:nvSpPr>
        <p:spPr>
          <a:xfrm flipH="1">
            <a:off x="2233811" y="2059345"/>
            <a:ext cx="1062066" cy="436225"/>
          </a:xfrm>
          <a:prstGeom prst="borderCallout2">
            <a:avLst>
              <a:gd name="adj1" fmla="val 18750"/>
              <a:gd name="adj2" fmla="val 394"/>
              <a:gd name="adj3" fmla="val 18750"/>
              <a:gd name="adj4" fmla="val -16667"/>
              <a:gd name="adj5" fmla="val 165949"/>
              <a:gd name="adj6" fmla="val -45239"/>
            </a:avLst>
          </a:prstGeom>
          <a:solidFill>
            <a:srgbClr val="000000">
              <a:alpha val="50196"/>
            </a:srgbClr>
          </a:solidFill>
          <a:ln w="12700">
            <a:solidFill>
              <a:schemeClr val="tx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Staff Parking</a:t>
            </a:r>
          </a:p>
        </p:txBody>
      </p:sp>
      <p:sp>
        <p:nvSpPr>
          <p:cNvPr id="21" name="Callout: Bent Line 20">
            <a:extLst>
              <a:ext uri="{FF2B5EF4-FFF2-40B4-BE49-F238E27FC236}">
                <a16:creationId xmlns:a16="http://schemas.microsoft.com/office/drawing/2014/main" id="{9975D05C-1469-4D0E-B772-359C2810486E}"/>
              </a:ext>
            </a:extLst>
          </p:cNvPr>
          <p:cNvSpPr/>
          <p:nvPr/>
        </p:nvSpPr>
        <p:spPr>
          <a:xfrm>
            <a:off x="4990815" y="2427284"/>
            <a:ext cx="1199731" cy="436217"/>
          </a:xfrm>
          <a:prstGeom prst="borderCallout2">
            <a:avLst>
              <a:gd name="adj1" fmla="val 18750"/>
              <a:gd name="adj2" fmla="val 394"/>
              <a:gd name="adj3" fmla="val 50692"/>
              <a:gd name="adj4" fmla="val -27555"/>
              <a:gd name="adj5" fmla="val 123299"/>
              <a:gd name="adj6" fmla="val -47723"/>
            </a:avLst>
          </a:prstGeom>
          <a:solidFill>
            <a:srgbClr val="000000">
              <a:alpha val="50196"/>
            </a:srgbClr>
          </a:solidFill>
          <a:ln w="12700">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Fulton County Jail</a:t>
            </a:r>
          </a:p>
        </p:txBody>
      </p:sp>
      <p:sp>
        <p:nvSpPr>
          <p:cNvPr id="22" name="Callout: Bent Line 21">
            <a:extLst>
              <a:ext uri="{FF2B5EF4-FFF2-40B4-BE49-F238E27FC236}">
                <a16:creationId xmlns:a16="http://schemas.microsoft.com/office/drawing/2014/main" id="{EB4B9024-3F2B-6E2B-4152-29B5631E0557}"/>
              </a:ext>
            </a:extLst>
          </p:cNvPr>
          <p:cNvSpPr/>
          <p:nvPr/>
        </p:nvSpPr>
        <p:spPr>
          <a:xfrm>
            <a:off x="4433751" y="4989925"/>
            <a:ext cx="1085279" cy="593413"/>
          </a:xfrm>
          <a:prstGeom prst="borderCallout2">
            <a:avLst>
              <a:gd name="adj1" fmla="val 18750"/>
              <a:gd name="adj2" fmla="val 394"/>
              <a:gd name="adj3" fmla="val 18750"/>
              <a:gd name="adj4" fmla="val -16667"/>
              <a:gd name="adj5" fmla="val 58201"/>
              <a:gd name="adj6" fmla="val -51482"/>
            </a:avLst>
          </a:prstGeom>
          <a:solidFill>
            <a:srgbClr val="FF0000">
              <a:alpha val="50196"/>
            </a:srgbClr>
          </a:solidFill>
          <a:ln w="12700">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Jefferson Place</a:t>
            </a:r>
          </a:p>
        </p:txBody>
      </p:sp>
      <p:sp>
        <p:nvSpPr>
          <p:cNvPr id="23" name="Callout: Bent Line 22">
            <a:extLst>
              <a:ext uri="{FF2B5EF4-FFF2-40B4-BE49-F238E27FC236}">
                <a16:creationId xmlns:a16="http://schemas.microsoft.com/office/drawing/2014/main" id="{7B4E8630-756D-7F07-B51B-1DDD5B2A9EC9}"/>
              </a:ext>
            </a:extLst>
          </p:cNvPr>
          <p:cNvSpPr/>
          <p:nvPr/>
        </p:nvSpPr>
        <p:spPr>
          <a:xfrm flipH="1">
            <a:off x="1125711" y="4974677"/>
            <a:ext cx="1495133" cy="414854"/>
          </a:xfrm>
          <a:prstGeom prst="borderCallout2">
            <a:avLst>
              <a:gd name="adj1" fmla="val 18750"/>
              <a:gd name="adj2" fmla="val 394"/>
              <a:gd name="adj3" fmla="val 18750"/>
              <a:gd name="adj4" fmla="val -16667"/>
              <a:gd name="adj5" fmla="val 102065"/>
              <a:gd name="adj6" fmla="val -26942"/>
            </a:avLst>
          </a:prstGeom>
          <a:solidFill>
            <a:srgbClr val="FF0000">
              <a:alpha val="50196"/>
            </a:srgbClr>
          </a:solidFill>
          <a:ln w="12700">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Accountability Court</a:t>
            </a:r>
          </a:p>
        </p:txBody>
      </p:sp>
      <p:pic>
        <p:nvPicPr>
          <p:cNvPr id="25" name="Picture 24">
            <a:extLst>
              <a:ext uri="{FF2B5EF4-FFF2-40B4-BE49-F238E27FC236}">
                <a16:creationId xmlns:a16="http://schemas.microsoft.com/office/drawing/2014/main" id="{5F7B7FCA-9AD7-EC18-7AC2-3EE457F2145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387" t="5190" b="6528"/>
          <a:stretch/>
        </p:blipFill>
        <p:spPr>
          <a:xfrm>
            <a:off x="6555632" y="1828800"/>
            <a:ext cx="5268687" cy="4793799"/>
          </a:xfrm>
          <a:prstGeom prst="rect">
            <a:avLst/>
          </a:prstGeom>
        </p:spPr>
      </p:pic>
      <p:sp>
        <p:nvSpPr>
          <p:cNvPr id="26" name="Callout: Bent Line 25">
            <a:extLst>
              <a:ext uri="{FF2B5EF4-FFF2-40B4-BE49-F238E27FC236}">
                <a16:creationId xmlns:a16="http://schemas.microsoft.com/office/drawing/2014/main" id="{7C494E67-66A4-879E-17F6-910348319BE8}"/>
              </a:ext>
            </a:extLst>
          </p:cNvPr>
          <p:cNvSpPr/>
          <p:nvPr/>
        </p:nvSpPr>
        <p:spPr>
          <a:xfrm>
            <a:off x="9724644" y="3411649"/>
            <a:ext cx="1994019" cy="877164"/>
          </a:xfrm>
          <a:prstGeom prst="borderCallout2">
            <a:avLst>
              <a:gd name="adj1" fmla="val 18750"/>
              <a:gd name="adj2" fmla="val 394"/>
              <a:gd name="adj3" fmla="val 18750"/>
              <a:gd name="adj4" fmla="val -16667"/>
              <a:gd name="adj5" fmla="val 62946"/>
              <a:gd name="adj6" fmla="val -37350"/>
            </a:avLst>
          </a:prstGeom>
          <a:solidFill>
            <a:srgbClr val="000000">
              <a:alpha val="50196"/>
            </a:srgbClr>
          </a:solidFill>
          <a:ln w="12700">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Potential </a:t>
            </a:r>
            <a:r>
              <a:rPr lang="en-US" sz="1400" b="1" dirty="0">
                <a:solidFill>
                  <a:schemeClr val="bg1"/>
                </a:solidFill>
              </a:rPr>
              <a:t>Footprint of Replacement Jail </a:t>
            </a:r>
          </a:p>
        </p:txBody>
      </p:sp>
      <p:sp>
        <p:nvSpPr>
          <p:cNvPr id="28" name="Callout: Bent Line 27">
            <a:extLst>
              <a:ext uri="{FF2B5EF4-FFF2-40B4-BE49-F238E27FC236}">
                <a16:creationId xmlns:a16="http://schemas.microsoft.com/office/drawing/2014/main" id="{B26F824D-D058-77E0-7E7D-87B8D1F0DB17}"/>
              </a:ext>
            </a:extLst>
          </p:cNvPr>
          <p:cNvSpPr/>
          <p:nvPr/>
        </p:nvSpPr>
        <p:spPr>
          <a:xfrm>
            <a:off x="10662367" y="5665967"/>
            <a:ext cx="1056296" cy="496545"/>
          </a:xfrm>
          <a:prstGeom prst="borderCallout2">
            <a:avLst>
              <a:gd name="adj1" fmla="val 18750"/>
              <a:gd name="adj2" fmla="val 394"/>
              <a:gd name="adj3" fmla="val 18750"/>
              <a:gd name="adj4" fmla="val -16667"/>
              <a:gd name="adj5" fmla="val 144895"/>
              <a:gd name="adj6" fmla="val -83487"/>
            </a:avLst>
          </a:prstGeom>
          <a:solidFill>
            <a:srgbClr val="000000">
              <a:alpha val="50196"/>
            </a:srgbClr>
          </a:solidFill>
          <a:ln w="12700">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Public Parking</a:t>
            </a:r>
          </a:p>
        </p:txBody>
      </p:sp>
      <p:sp>
        <p:nvSpPr>
          <p:cNvPr id="29" name="Callout: Bent Line 28">
            <a:extLst>
              <a:ext uri="{FF2B5EF4-FFF2-40B4-BE49-F238E27FC236}">
                <a16:creationId xmlns:a16="http://schemas.microsoft.com/office/drawing/2014/main" id="{04EE0D1B-FBF0-C432-20D9-DC4B98BC1223}"/>
              </a:ext>
            </a:extLst>
          </p:cNvPr>
          <p:cNvSpPr/>
          <p:nvPr/>
        </p:nvSpPr>
        <p:spPr>
          <a:xfrm>
            <a:off x="9835122" y="2055665"/>
            <a:ext cx="1056296" cy="439905"/>
          </a:xfrm>
          <a:prstGeom prst="borderCallout2">
            <a:avLst>
              <a:gd name="adj1" fmla="val 18750"/>
              <a:gd name="adj2" fmla="val 394"/>
              <a:gd name="adj3" fmla="val 18750"/>
              <a:gd name="adj4" fmla="val -16667"/>
              <a:gd name="adj5" fmla="val 195756"/>
              <a:gd name="adj6" fmla="val -76891"/>
            </a:avLst>
          </a:prstGeom>
          <a:solidFill>
            <a:srgbClr val="000000">
              <a:alpha val="50196"/>
            </a:srgbClr>
          </a:solidFill>
          <a:ln w="12700">
            <a:solidFill>
              <a:schemeClr val="tx1"/>
            </a:solidFill>
            <a:prstDash val="solid"/>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Staff Parking</a:t>
            </a:r>
          </a:p>
        </p:txBody>
      </p:sp>
    </p:spTree>
    <p:extLst>
      <p:ext uri="{BB962C8B-B14F-4D97-AF65-F5344CB8AC3E}">
        <p14:creationId xmlns:p14="http://schemas.microsoft.com/office/powerpoint/2010/main" val="250679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532214-11DB-44A1-B70D-43BD97535B91}"/>
              </a:ext>
            </a:extLst>
          </p:cNvPr>
          <p:cNvSpPr>
            <a:spLocks noGrp="1"/>
          </p:cNvSpPr>
          <p:nvPr>
            <p:ph type="sldNum" idx="12"/>
          </p:nvPr>
        </p:nvSpPr>
        <p:spPr/>
        <p:txBody>
          <a:bodyPr/>
          <a:lstStyle/>
          <a:p>
            <a:fld id="{00000000-1234-1234-1234-123412341234}" type="slidenum">
              <a:rPr lang="en-US" smtClean="0"/>
              <a:pPr/>
              <a:t>7</a:t>
            </a:fld>
            <a:endParaRPr lang="en-US"/>
          </a:p>
        </p:txBody>
      </p:sp>
      <p:sp>
        <p:nvSpPr>
          <p:cNvPr id="16" name="Google Shape;604;p82">
            <a:extLst>
              <a:ext uri="{FF2B5EF4-FFF2-40B4-BE49-F238E27FC236}">
                <a16:creationId xmlns:a16="http://schemas.microsoft.com/office/drawing/2014/main" id="{8625FAB8-1C19-4DCD-83ED-27DC1DEF8416}"/>
              </a:ext>
            </a:extLst>
          </p:cNvPr>
          <p:cNvSpPr txBox="1">
            <a:spLocks/>
          </p:cNvSpPr>
          <p:nvPr/>
        </p:nvSpPr>
        <p:spPr>
          <a:xfrm>
            <a:off x="1029311" y="0"/>
            <a:ext cx="7458136" cy="109679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80000"/>
              </a:lnSpc>
              <a:spcBef>
                <a:spcPts val="370"/>
              </a:spcBef>
            </a:pPr>
            <a:r>
              <a:rPr lang="en-US" sz="3200" dirty="0">
                <a:solidFill>
                  <a:schemeClr val="accent6">
                    <a:lumMod val="75000"/>
                  </a:schemeClr>
                </a:solidFill>
                <a:latin typeface="Bebas Neue" panose="020B0606020202050201" pitchFamily="34" charset="0"/>
              </a:rPr>
              <a:t>Upcoming Procurements – Anticipated Schedule  </a:t>
            </a:r>
            <a:endParaRPr lang="en-US" sz="3200" dirty="0">
              <a:solidFill>
                <a:schemeClr val="accent6">
                  <a:lumMod val="75000"/>
                </a:schemeClr>
              </a:solidFill>
            </a:endParaRPr>
          </a:p>
        </p:txBody>
      </p:sp>
      <p:pic>
        <p:nvPicPr>
          <p:cNvPr id="8" name="Picture 7">
            <a:extLst>
              <a:ext uri="{FF2B5EF4-FFF2-40B4-BE49-F238E27FC236}">
                <a16:creationId xmlns:a16="http://schemas.microsoft.com/office/drawing/2014/main" id="{2962D6E9-5DB1-475A-9351-F53C8CF03633}"/>
              </a:ext>
            </a:extLst>
          </p:cNvPr>
          <p:cNvPicPr>
            <a:picLocks noChangeAspect="1"/>
          </p:cNvPicPr>
          <p:nvPr/>
        </p:nvPicPr>
        <p:blipFill>
          <a:blip r:embed="rId2"/>
          <a:stretch>
            <a:fillRect/>
          </a:stretch>
        </p:blipFill>
        <p:spPr>
          <a:xfrm>
            <a:off x="11055373" y="235397"/>
            <a:ext cx="687302" cy="929880"/>
          </a:xfrm>
          <a:prstGeom prst="rect">
            <a:avLst/>
          </a:prstGeom>
        </p:spPr>
      </p:pic>
      <p:sp>
        <p:nvSpPr>
          <p:cNvPr id="2" name="Text Placeholder 2">
            <a:extLst>
              <a:ext uri="{FF2B5EF4-FFF2-40B4-BE49-F238E27FC236}">
                <a16:creationId xmlns:a16="http://schemas.microsoft.com/office/drawing/2014/main" id="{6E997938-71CA-D125-0FF2-A1A25CEE7619}"/>
              </a:ext>
            </a:extLst>
          </p:cNvPr>
          <p:cNvSpPr txBox="1">
            <a:spLocks/>
          </p:cNvSpPr>
          <p:nvPr/>
        </p:nvSpPr>
        <p:spPr>
          <a:xfrm>
            <a:off x="1029311" y="1096792"/>
            <a:ext cx="9769318" cy="5371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The County anticipates a phased approach to procure program vendors</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All procurements will be open and competitive, and the County anticipates taking a two-step approach (issuance of an RFQ followed by RFP) unless otherwise stated  </a:t>
            </a:r>
          </a:p>
          <a:p>
            <a:pPr marL="57150" indent="0">
              <a:lnSpc>
                <a:spcPct val="90000"/>
              </a:lnSpc>
              <a:spcBef>
                <a:spcPts val="0"/>
              </a:spcBef>
              <a:spcAft>
                <a:spcPts val="1200"/>
              </a:spcAft>
              <a:buClr>
                <a:srgbClr val="F79646">
                  <a:lumMod val="75000"/>
                </a:srgbClr>
              </a:buClr>
              <a:buSzTx/>
              <a:buNone/>
              <a:defRPr/>
            </a:pPr>
            <a:endParaRPr lang="en-US" sz="1600" kern="1200" dirty="0">
              <a:solidFill>
                <a:srgbClr val="002060"/>
              </a:solidFill>
              <a:ea typeface="+mn-ea"/>
            </a:endParaRPr>
          </a:p>
          <a:p>
            <a:pPr marL="57150" indent="0">
              <a:lnSpc>
                <a:spcPct val="90000"/>
              </a:lnSpc>
              <a:spcBef>
                <a:spcPts val="0"/>
              </a:spcBef>
              <a:spcAft>
                <a:spcPts val="1200"/>
              </a:spcAft>
              <a:buClr>
                <a:srgbClr val="F79646">
                  <a:lumMod val="75000"/>
                </a:srgbClr>
              </a:buClr>
              <a:buSzTx/>
              <a:buNone/>
              <a:defRPr/>
            </a:pPr>
            <a:endParaRPr lang="en-US" sz="1600" kern="1200" dirty="0">
              <a:solidFill>
                <a:srgbClr val="002060"/>
              </a:solidFill>
              <a:ea typeface="+mn-ea"/>
            </a:endParaRPr>
          </a:p>
          <a:p>
            <a:pPr marL="57150" indent="0">
              <a:lnSpc>
                <a:spcPct val="90000"/>
              </a:lnSpc>
              <a:spcBef>
                <a:spcPts val="0"/>
              </a:spcBef>
              <a:spcAft>
                <a:spcPts val="1200"/>
              </a:spcAft>
              <a:buClr>
                <a:srgbClr val="F79646">
                  <a:lumMod val="75000"/>
                </a:srgbClr>
              </a:buClr>
              <a:buSzTx/>
              <a:buNone/>
              <a:defRPr/>
            </a:pPr>
            <a:endParaRPr lang="en-US" sz="1600" kern="1200" dirty="0">
              <a:solidFill>
                <a:srgbClr val="002060"/>
              </a:solidFill>
              <a:ea typeface="+mn-ea"/>
            </a:endParaRPr>
          </a:p>
          <a:p>
            <a:pPr marL="57150" indent="0">
              <a:lnSpc>
                <a:spcPct val="90000"/>
              </a:lnSpc>
              <a:spcBef>
                <a:spcPts val="0"/>
              </a:spcBef>
              <a:spcAft>
                <a:spcPts val="1200"/>
              </a:spcAft>
              <a:buClr>
                <a:srgbClr val="F79646">
                  <a:lumMod val="75000"/>
                </a:srgbClr>
              </a:buClr>
              <a:buSzTx/>
              <a:buNone/>
              <a:defRPr/>
            </a:pPr>
            <a:endParaRPr lang="en-US" sz="1600" kern="1200" dirty="0">
              <a:solidFill>
                <a:srgbClr val="002060"/>
              </a:solidFill>
              <a:ea typeface="+mn-ea"/>
            </a:endParaRPr>
          </a:p>
          <a:p>
            <a:pPr marL="57150" indent="0">
              <a:lnSpc>
                <a:spcPct val="90000"/>
              </a:lnSpc>
              <a:spcBef>
                <a:spcPts val="0"/>
              </a:spcBef>
              <a:spcAft>
                <a:spcPts val="1200"/>
              </a:spcAft>
              <a:buClr>
                <a:srgbClr val="F79646">
                  <a:lumMod val="75000"/>
                </a:srgbClr>
              </a:buClr>
              <a:buSzTx/>
              <a:buNone/>
              <a:defRPr/>
            </a:pPr>
            <a:endParaRPr lang="en-US" sz="1600" kern="1200" dirty="0">
              <a:solidFill>
                <a:srgbClr val="002060"/>
              </a:solidFill>
              <a:ea typeface="+mn-ea"/>
            </a:endParaRPr>
          </a:p>
          <a:p>
            <a:pPr marL="57150" indent="0">
              <a:lnSpc>
                <a:spcPct val="90000"/>
              </a:lnSpc>
              <a:spcBef>
                <a:spcPts val="0"/>
              </a:spcBef>
              <a:spcAft>
                <a:spcPts val="1200"/>
              </a:spcAft>
              <a:buClr>
                <a:srgbClr val="F79646">
                  <a:lumMod val="75000"/>
                </a:srgbClr>
              </a:buClr>
              <a:buSzTx/>
              <a:buNone/>
              <a:defRPr/>
            </a:pPr>
            <a:endParaRPr lang="en-US" sz="1600" kern="1200" dirty="0">
              <a:solidFill>
                <a:srgbClr val="002060"/>
              </a:solidFill>
              <a:ea typeface="+mn-ea"/>
            </a:endParaRPr>
          </a:p>
          <a:p>
            <a:pPr marL="57150" indent="0">
              <a:lnSpc>
                <a:spcPct val="90000"/>
              </a:lnSpc>
              <a:spcBef>
                <a:spcPts val="0"/>
              </a:spcBef>
              <a:spcAft>
                <a:spcPts val="1200"/>
              </a:spcAft>
              <a:buClr>
                <a:srgbClr val="F79646">
                  <a:lumMod val="75000"/>
                </a:srgbClr>
              </a:buClr>
              <a:buSzTx/>
              <a:buNone/>
              <a:defRPr/>
            </a:pPr>
            <a:endParaRPr lang="en-US" sz="1600" kern="1200" dirty="0">
              <a:solidFill>
                <a:srgbClr val="002060"/>
              </a:solidFill>
              <a:ea typeface="+mn-ea"/>
            </a:endParaRPr>
          </a:p>
          <a:p>
            <a:pPr marL="57150" indent="0">
              <a:lnSpc>
                <a:spcPct val="90000"/>
              </a:lnSpc>
              <a:spcBef>
                <a:spcPts val="0"/>
              </a:spcBef>
              <a:spcAft>
                <a:spcPts val="1200"/>
              </a:spcAft>
              <a:buClr>
                <a:srgbClr val="F79646">
                  <a:lumMod val="75000"/>
                </a:srgbClr>
              </a:buClr>
              <a:buSzTx/>
              <a:buNone/>
              <a:defRPr/>
            </a:pPr>
            <a:endParaRPr lang="en-US" sz="1600" kern="1200" dirty="0">
              <a:solidFill>
                <a:srgbClr val="002060"/>
              </a:solidFill>
              <a:ea typeface="+mn-ea"/>
            </a:endParaRPr>
          </a:p>
          <a:p>
            <a:pPr marL="57150" indent="0">
              <a:lnSpc>
                <a:spcPct val="90000"/>
              </a:lnSpc>
              <a:spcBef>
                <a:spcPts val="0"/>
              </a:spcBef>
              <a:spcAft>
                <a:spcPts val="1200"/>
              </a:spcAft>
              <a:buClr>
                <a:srgbClr val="F79646">
                  <a:lumMod val="75000"/>
                </a:srgbClr>
              </a:buClr>
              <a:buSzTx/>
              <a:buNone/>
              <a:defRPr/>
            </a:pPr>
            <a:endParaRPr lang="en-US" sz="1600" kern="1200" dirty="0">
              <a:solidFill>
                <a:srgbClr val="002060"/>
              </a:solidFill>
              <a:ea typeface="+mn-ea"/>
            </a:endParaRPr>
          </a:p>
          <a:p>
            <a:pPr marL="57150" indent="0">
              <a:lnSpc>
                <a:spcPct val="90000"/>
              </a:lnSpc>
              <a:spcBef>
                <a:spcPts val="0"/>
              </a:spcBef>
              <a:spcAft>
                <a:spcPts val="1200"/>
              </a:spcAft>
              <a:buClr>
                <a:srgbClr val="F79646">
                  <a:lumMod val="75000"/>
                </a:srgbClr>
              </a:buClr>
              <a:buSzTx/>
              <a:buNone/>
              <a:defRPr/>
            </a:pPr>
            <a:endParaRPr lang="en-US" sz="1600" kern="1200" dirty="0">
              <a:solidFill>
                <a:srgbClr val="002060"/>
              </a:solidFill>
              <a:ea typeface="+mn-ea"/>
            </a:endParaRPr>
          </a:p>
          <a:p>
            <a:pPr marL="57150" indent="0">
              <a:lnSpc>
                <a:spcPct val="90000"/>
              </a:lnSpc>
              <a:spcBef>
                <a:spcPts val="0"/>
              </a:spcBef>
              <a:spcAft>
                <a:spcPts val="1200"/>
              </a:spcAft>
              <a:buClr>
                <a:srgbClr val="F79646">
                  <a:lumMod val="75000"/>
                </a:srgbClr>
              </a:buClr>
              <a:buSzTx/>
              <a:buNone/>
              <a:defRPr/>
            </a:pPr>
            <a:endParaRPr lang="en-US" sz="1600" kern="1200" dirty="0">
              <a:solidFill>
                <a:srgbClr val="002060"/>
              </a:solidFill>
              <a:ea typeface="+mn-ea"/>
            </a:endParaRPr>
          </a:p>
          <a:p>
            <a:pPr marL="57150" indent="0">
              <a:lnSpc>
                <a:spcPct val="90000"/>
              </a:lnSpc>
              <a:spcBef>
                <a:spcPts val="0"/>
              </a:spcBef>
              <a:spcAft>
                <a:spcPts val="1200"/>
              </a:spcAft>
              <a:buClr>
                <a:srgbClr val="F79646">
                  <a:lumMod val="75000"/>
                </a:srgbClr>
              </a:buClr>
              <a:buSzTx/>
              <a:buNone/>
              <a:defRPr/>
            </a:pPr>
            <a:r>
              <a:rPr lang="en-US" sz="1400" b="1" i="1" kern="1200" dirty="0">
                <a:solidFill>
                  <a:srgbClr val="002060"/>
                </a:solidFill>
                <a:ea typeface="+mn-ea"/>
              </a:rPr>
              <a:t>*The procurement structure and timing of the design and construction team(s) will be determined once the final decisions are made on the financing and delivery of the program </a:t>
            </a:r>
          </a:p>
          <a:p>
            <a:pPr marL="57150" indent="0">
              <a:lnSpc>
                <a:spcPct val="90000"/>
              </a:lnSpc>
              <a:spcBef>
                <a:spcPts val="0"/>
              </a:spcBef>
              <a:spcAft>
                <a:spcPts val="1200"/>
              </a:spcAft>
              <a:buClr>
                <a:srgbClr val="F79646">
                  <a:lumMod val="75000"/>
                </a:srgbClr>
              </a:buClr>
              <a:buSzTx/>
              <a:buNone/>
              <a:defRPr/>
            </a:pPr>
            <a:endParaRPr lang="en-US" sz="1600" kern="1200" dirty="0">
              <a:solidFill>
                <a:srgbClr val="002060"/>
              </a:solidFill>
              <a:ea typeface="+mn-ea"/>
            </a:endParaRPr>
          </a:p>
          <a:p>
            <a:pPr marL="57150" indent="0">
              <a:lnSpc>
                <a:spcPct val="90000"/>
              </a:lnSpc>
              <a:spcBef>
                <a:spcPts val="0"/>
              </a:spcBef>
              <a:spcAft>
                <a:spcPts val="1200"/>
              </a:spcAft>
              <a:buClr>
                <a:srgbClr val="F79646">
                  <a:lumMod val="75000"/>
                </a:srgbClr>
              </a:buClr>
              <a:buSzTx/>
              <a:buNone/>
              <a:defRPr/>
            </a:pPr>
            <a:r>
              <a:rPr lang="en-US" sz="1200" kern="1200" dirty="0">
                <a:solidFill>
                  <a:srgbClr val="002060"/>
                </a:solidFill>
                <a:ea typeface="+mn-ea"/>
              </a:rPr>
              <a:t>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endParaRPr lang="en-US" sz="1600" kern="1200" dirty="0">
              <a:solidFill>
                <a:srgbClr val="002060"/>
              </a:solidFill>
              <a:ea typeface="+mn-ea"/>
            </a:endParaRPr>
          </a:p>
          <a:p>
            <a:pPr marL="341313" lvl="1" indent="0">
              <a:lnSpc>
                <a:spcPct val="90000"/>
              </a:lnSpc>
              <a:spcBef>
                <a:spcPts val="0"/>
              </a:spcBef>
              <a:spcAft>
                <a:spcPts val="1200"/>
              </a:spcAft>
              <a:buClr>
                <a:srgbClr val="F79646">
                  <a:lumMod val="75000"/>
                </a:srgbClr>
              </a:buClr>
              <a:buSzTx/>
              <a:buNone/>
              <a:defRPr/>
            </a:pPr>
            <a:endParaRPr lang="en-US" sz="1800" kern="1200" dirty="0">
              <a:solidFill>
                <a:srgbClr val="002060"/>
              </a:solidFill>
              <a:ea typeface="+mn-ea"/>
            </a:endParaRP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a:p>
            <a:pPr marL="169863"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p:txBody>
      </p:sp>
      <p:sp>
        <p:nvSpPr>
          <p:cNvPr id="3" name="Rectangle 2">
            <a:extLst>
              <a:ext uri="{FF2B5EF4-FFF2-40B4-BE49-F238E27FC236}">
                <a16:creationId xmlns:a16="http://schemas.microsoft.com/office/drawing/2014/main" id="{88271E96-7A26-9F42-0156-025A80EFC06A}"/>
              </a:ext>
            </a:extLst>
          </p:cNvPr>
          <p:cNvSpPr/>
          <p:nvPr/>
        </p:nvSpPr>
        <p:spPr>
          <a:xfrm>
            <a:off x="0" y="0"/>
            <a:ext cx="674654" cy="6858000"/>
          </a:xfrm>
          <a:prstGeom prst="rect">
            <a:avLst/>
          </a:prstGeom>
          <a:solidFill>
            <a:srgbClr val="00206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5">
            <a:extLst>
              <a:ext uri="{FF2B5EF4-FFF2-40B4-BE49-F238E27FC236}">
                <a16:creationId xmlns:a16="http://schemas.microsoft.com/office/drawing/2014/main" id="{D0C88CCD-9133-2E09-0298-B3A6AF2639C3}"/>
              </a:ext>
            </a:extLst>
          </p:cNvPr>
          <p:cNvGraphicFramePr>
            <a:graphicFrameLocks noGrp="1"/>
          </p:cNvGraphicFramePr>
          <p:nvPr/>
        </p:nvGraphicFramePr>
        <p:xfrm>
          <a:off x="1393371" y="2151012"/>
          <a:ext cx="9405258" cy="3708400"/>
        </p:xfrm>
        <a:graphic>
          <a:graphicData uri="http://schemas.openxmlformats.org/drawingml/2006/table">
            <a:tbl>
              <a:tblPr firstRow="1" bandRow="1">
                <a:tableStyleId>{5CB80837-AFDE-4648-81C3-803EC0BD1DE2}</a:tableStyleId>
              </a:tblPr>
              <a:tblGrid>
                <a:gridCol w="1959429">
                  <a:extLst>
                    <a:ext uri="{9D8B030D-6E8A-4147-A177-3AD203B41FA5}">
                      <a16:colId xmlns:a16="http://schemas.microsoft.com/office/drawing/2014/main" val="2566121201"/>
                    </a:ext>
                  </a:extLst>
                </a:gridCol>
                <a:gridCol w="4310743">
                  <a:extLst>
                    <a:ext uri="{9D8B030D-6E8A-4147-A177-3AD203B41FA5}">
                      <a16:colId xmlns:a16="http://schemas.microsoft.com/office/drawing/2014/main" val="981343744"/>
                    </a:ext>
                  </a:extLst>
                </a:gridCol>
                <a:gridCol w="3135086">
                  <a:extLst>
                    <a:ext uri="{9D8B030D-6E8A-4147-A177-3AD203B41FA5}">
                      <a16:colId xmlns:a16="http://schemas.microsoft.com/office/drawing/2014/main" val="75949677"/>
                    </a:ext>
                  </a:extLst>
                </a:gridCol>
              </a:tblGrid>
              <a:tr h="370840">
                <a:tc>
                  <a:txBody>
                    <a:bodyPr/>
                    <a:lstStyle/>
                    <a:p>
                      <a:pPr algn="ctr"/>
                      <a:r>
                        <a:rPr lang="en-US" sz="1600" dirty="0">
                          <a:solidFill>
                            <a:schemeClr val="bg1"/>
                          </a:solidFill>
                        </a:rPr>
                        <a:t>Phase</a:t>
                      </a:r>
                    </a:p>
                  </a:txBody>
                  <a:tcPr anchor="ctr">
                    <a:solidFill>
                      <a:srgbClr val="1F497D"/>
                    </a:solidFill>
                  </a:tcPr>
                </a:tc>
                <a:tc>
                  <a:txBody>
                    <a:bodyPr/>
                    <a:lstStyle/>
                    <a:p>
                      <a:pPr algn="ctr"/>
                      <a:r>
                        <a:rPr lang="en-US" sz="1600" dirty="0">
                          <a:solidFill>
                            <a:schemeClr val="bg1"/>
                          </a:solidFill>
                        </a:rPr>
                        <a:t>Service</a:t>
                      </a:r>
                    </a:p>
                  </a:txBody>
                  <a:tcPr anchor="ctr">
                    <a:solidFill>
                      <a:srgbClr val="1F497D"/>
                    </a:solidFill>
                  </a:tcPr>
                </a:tc>
                <a:tc>
                  <a:txBody>
                    <a:bodyPr/>
                    <a:lstStyle/>
                    <a:p>
                      <a:pPr algn="ctr"/>
                      <a:r>
                        <a:rPr lang="en-US" sz="1600" dirty="0">
                          <a:solidFill>
                            <a:schemeClr val="bg1"/>
                          </a:solidFill>
                        </a:rPr>
                        <a:t>Expected to Market</a:t>
                      </a:r>
                    </a:p>
                  </a:txBody>
                  <a:tcPr anchor="ctr">
                    <a:solidFill>
                      <a:srgbClr val="1F497D"/>
                    </a:solidFill>
                  </a:tcPr>
                </a:tc>
                <a:extLst>
                  <a:ext uri="{0D108BD9-81ED-4DB2-BD59-A6C34878D82A}">
                    <a16:rowId xmlns:a16="http://schemas.microsoft.com/office/drawing/2014/main" val="537577336"/>
                  </a:ext>
                </a:extLst>
              </a:tr>
              <a:tr h="370840">
                <a:tc>
                  <a:txBody>
                    <a:bodyPr/>
                    <a:lstStyle/>
                    <a:p>
                      <a:pPr algn="ctr"/>
                      <a:r>
                        <a:rPr lang="en-US" dirty="0">
                          <a:solidFill>
                            <a:srgbClr val="1F497D"/>
                          </a:solidFill>
                        </a:rPr>
                        <a:t>Phase I</a:t>
                      </a:r>
                    </a:p>
                  </a:txBody>
                  <a:tcPr anchor="ctr">
                    <a:solidFill>
                      <a:schemeClr val="accent6">
                        <a:lumMod val="20000"/>
                        <a:lumOff val="80000"/>
                      </a:schemeClr>
                    </a:solidFill>
                  </a:tcPr>
                </a:tc>
                <a:tc>
                  <a:txBody>
                    <a:bodyPr/>
                    <a:lstStyle/>
                    <a:p>
                      <a:pPr algn="ctr"/>
                      <a:r>
                        <a:rPr lang="en-US" dirty="0">
                          <a:solidFill>
                            <a:srgbClr val="1F497D"/>
                          </a:solidFill>
                        </a:rPr>
                        <a:t>Program Management Team </a:t>
                      </a:r>
                    </a:p>
                  </a:txBody>
                  <a:tcPr anchor="ctr">
                    <a:solidFill>
                      <a:schemeClr val="accent6">
                        <a:lumMod val="20000"/>
                        <a:lumOff val="80000"/>
                      </a:schemeClr>
                    </a:solidFill>
                  </a:tcPr>
                </a:tc>
                <a:tc>
                  <a:txBody>
                    <a:bodyPr/>
                    <a:lstStyle/>
                    <a:p>
                      <a:pPr algn="ctr"/>
                      <a:r>
                        <a:rPr lang="en-US" dirty="0">
                          <a:solidFill>
                            <a:srgbClr val="1F497D"/>
                          </a:solidFill>
                        </a:rPr>
                        <a:t>Q4 2023</a:t>
                      </a:r>
                    </a:p>
                  </a:txBody>
                  <a:tcPr anchor="ctr">
                    <a:solidFill>
                      <a:schemeClr val="accent6">
                        <a:lumMod val="20000"/>
                        <a:lumOff val="80000"/>
                      </a:schemeClr>
                    </a:solidFill>
                  </a:tcPr>
                </a:tc>
                <a:extLst>
                  <a:ext uri="{0D108BD9-81ED-4DB2-BD59-A6C34878D82A}">
                    <a16:rowId xmlns:a16="http://schemas.microsoft.com/office/drawing/2014/main" val="3585314035"/>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Phase I</a:t>
                      </a:r>
                    </a:p>
                  </a:txBody>
                  <a:tcPr anchor="ctr">
                    <a:solidFill>
                      <a:schemeClr val="accent6">
                        <a:lumMod val="20000"/>
                        <a:lumOff val="80000"/>
                      </a:schemeClr>
                    </a:solidFill>
                  </a:tcPr>
                </a:tc>
                <a:tc>
                  <a:txBody>
                    <a:bodyPr/>
                    <a:lstStyle/>
                    <a:p>
                      <a:pPr algn="ctr"/>
                      <a:r>
                        <a:rPr lang="en-US" dirty="0">
                          <a:solidFill>
                            <a:srgbClr val="1F497D"/>
                          </a:solidFill>
                        </a:rPr>
                        <a:t>Financial Transaction Advisor</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Q4 2023 </a:t>
                      </a:r>
                    </a:p>
                  </a:txBody>
                  <a:tcPr anchor="ctr">
                    <a:solidFill>
                      <a:schemeClr val="accent6">
                        <a:lumMod val="20000"/>
                        <a:lumOff val="80000"/>
                      </a:schemeClr>
                    </a:solidFill>
                  </a:tcPr>
                </a:tc>
                <a:extLst>
                  <a:ext uri="{0D108BD9-81ED-4DB2-BD59-A6C34878D82A}">
                    <a16:rowId xmlns:a16="http://schemas.microsoft.com/office/drawing/2014/main" val="41894113"/>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Phase I</a:t>
                      </a:r>
                    </a:p>
                  </a:txBody>
                  <a:tcPr anchor="ctr">
                    <a:solidFill>
                      <a:schemeClr val="accent6">
                        <a:lumMod val="20000"/>
                        <a:lumOff val="80000"/>
                      </a:schemeClr>
                    </a:solidFill>
                  </a:tcPr>
                </a:tc>
                <a:tc>
                  <a:txBody>
                    <a:bodyPr/>
                    <a:lstStyle/>
                    <a:p>
                      <a:pPr algn="ctr"/>
                      <a:r>
                        <a:rPr lang="en-US" dirty="0">
                          <a:solidFill>
                            <a:srgbClr val="1F497D"/>
                          </a:solidFill>
                        </a:rPr>
                        <a:t>Legal Counsel </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Q1 2024</a:t>
                      </a:r>
                    </a:p>
                  </a:txBody>
                  <a:tcPr anchor="ctr">
                    <a:solidFill>
                      <a:schemeClr val="accent6">
                        <a:lumMod val="20000"/>
                        <a:lumOff val="80000"/>
                      </a:schemeClr>
                    </a:solidFill>
                  </a:tcPr>
                </a:tc>
                <a:extLst>
                  <a:ext uri="{0D108BD9-81ED-4DB2-BD59-A6C34878D82A}">
                    <a16:rowId xmlns:a16="http://schemas.microsoft.com/office/drawing/2014/main" val="3279856743"/>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Phase I</a:t>
                      </a:r>
                    </a:p>
                  </a:txBody>
                  <a:tcPr anchor="ctr">
                    <a:solidFill>
                      <a:schemeClr val="accent6">
                        <a:lumMod val="20000"/>
                        <a:lumOff val="80000"/>
                      </a:schemeClr>
                    </a:solidFill>
                  </a:tcPr>
                </a:tc>
                <a:tc>
                  <a:txBody>
                    <a:bodyPr/>
                    <a:lstStyle/>
                    <a:p>
                      <a:pPr algn="ctr"/>
                      <a:r>
                        <a:rPr lang="en-US" dirty="0">
                          <a:solidFill>
                            <a:srgbClr val="1F497D"/>
                          </a:solidFill>
                        </a:rPr>
                        <a:t>Bond Counsel </a:t>
                      </a:r>
                    </a:p>
                  </a:txBody>
                  <a:tcPr anchor="c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Q1 2024</a:t>
                      </a:r>
                    </a:p>
                  </a:txBody>
                  <a:tcPr anchor="ctr">
                    <a:solidFill>
                      <a:schemeClr val="accent6">
                        <a:lumMod val="20000"/>
                        <a:lumOff val="80000"/>
                      </a:schemeClr>
                    </a:solidFill>
                  </a:tcPr>
                </a:tc>
                <a:extLst>
                  <a:ext uri="{0D108BD9-81ED-4DB2-BD59-A6C34878D82A}">
                    <a16:rowId xmlns:a16="http://schemas.microsoft.com/office/drawing/2014/main" val="1736077884"/>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Phase I</a:t>
                      </a:r>
                    </a:p>
                  </a:txBody>
                  <a:tcPr anchor="ctr">
                    <a:solidFill>
                      <a:schemeClr val="accent6">
                        <a:lumMod val="20000"/>
                        <a:lumOff val="80000"/>
                      </a:schemeClr>
                    </a:solidFill>
                  </a:tcPr>
                </a:tc>
                <a:tc>
                  <a:txBody>
                    <a:bodyPr/>
                    <a:lstStyle/>
                    <a:p>
                      <a:pPr algn="ctr"/>
                      <a:r>
                        <a:rPr lang="en-US" dirty="0">
                          <a:solidFill>
                            <a:srgbClr val="1F497D"/>
                          </a:solidFill>
                        </a:rPr>
                        <a:t>Site / Environmental Investigation</a:t>
                      </a:r>
                    </a:p>
                  </a:txBody>
                  <a:tcPr anchor="ctr">
                    <a:solidFill>
                      <a:schemeClr val="accent6">
                        <a:lumMod val="20000"/>
                        <a:lumOff val="80000"/>
                      </a:schemeClr>
                    </a:solidFill>
                  </a:tcPr>
                </a:tc>
                <a:tc>
                  <a:txBody>
                    <a:bodyPr/>
                    <a:lstStyle/>
                    <a:p>
                      <a:pPr algn="ctr"/>
                      <a:r>
                        <a:rPr lang="en-US" dirty="0">
                          <a:solidFill>
                            <a:srgbClr val="1F497D"/>
                          </a:solidFill>
                        </a:rPr>
                        <a:t>Q1 2024</a:t>
                      </a:r>
                    </a:p>
                  </a:txBody>
                  <a:tcPr anchor="ctr">
                    <a:solidFill>
                      <a:schemeClr val="accent6">
                        <a:lumMod val="20000"/>
                        <a:lumOff val="80000"/>
                      </a:schemeClr>
                    </a:solidFill>
                  </a:tcPr>
                </a:tc>
                <a:extLst>
                  <a:ext uri="{0D108BD9-81ED-4DB2-BD59-A6C34878D82A}">
                    <a16:rowId xmlns:a16="http://schemas.microsoft.com/office/drawing/2014/main" val="4033140632"/>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Phase II</a:t>
                      </a:r>
                    </a:p>
                  </a:txBody>
                  <a:tcPr anchor="ctr">
                    <a:solidFill>
                      <a:schemeClr val="bg2">
                        <a:lumMod val="20000"/>
                        <a:lumOff val="80000"/>
                      </a:schemeClr>
                    </a:solidFill>
                  </a:tcPr>
                </a:tc>
                <a:tc>
                  <a:txBody>
                    <a:bodyPr/>
                    <a:lstStyle/>
                    <a:p>
                      <a:pPr algn="ctr"/>
                      <a:r>
                        <a:rPr lang="en-US" dirty="0">
                          <a:solidFill>
                            <a:srgbClr val="1F497D"/>
                          </a:solidFill>
                        </a:rPr>
                        <a:t>Development Team or Design Team*</a:t>
                      </a:r>
                    </a:p>
                  </a:txBody>
                  <a:tcPr anchor="ctr">
                    <a:solidFill>
                      <a:schemeClr val="bg2">
                        <a:lumMod val="20000"/>
                        <a:lumOff val="80000"/>
                      </a:schemeClr>
                    </a:solidFill>
                  </a:tcPr>
                </a:tc>
                <a:tc>
                  <a:txBody>
                    <a:bodyPr/>
                    <a:lstStyle/>
                    <a:p>
                      <a:pPr algn="ctr"/>
                      <a:r>
                        <a:rPr lang="en-US" dirty="0">
                          <a:solidFill>
                            <a:srgbClr val="1F497D"/>
                          </a:solidFill>
                        </a:rPr>
                        <a:t>Q1 2024</a:t>
                      </a:r>
                    </a:p>
                  </a:txBody>
                  <a:tcPr anchor="ctr">
                    <a:solidFill>
                      <a:schemeClr val="bg2">
                        <a:lumMod val="20000"/>
                        <a:lumOff val="80000"/>
                      </a:schemeClr>
                    </a:solidFill>
                  </a:tcPr>
                </a:tc>
                <a:extLst>
                  <a:ext uri="{0D108BD9-81ED-4DB2-BD59-A6C34878D82A}">
                    <a16:rowId xmlns:a16="http://schemas.microsoft.com/office/drawing/2014/main" val="4080258562"/>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Phase II</a:t>
                      </a:r>
                    </a:p>
                  </a:txBody>
                  <a:tcPr anchor="ctr">
                    <a:solidFill>
                      <a:schemeClr val="bg2">
                        <a:lumMod val="20000"/>
                        <a:lumOff val="80000"/>
                      </a:schemeClr>
                    </a:solidFill>
                  </a:tcPr>
                </a:tc>
                <a:tc>
                  <a:txBody>
                    <a:bodyPr/>
                    <a:lstStyle/>
                    <a:p>
                      <a:pPr algn="ctr"/>
                      <a:r>
                        <a:rPr lang="en-US" dirty="0">
                          <a:solidFill>
                            <a:srgbClr val="1F497D"/>
                          </a:solidFill>
                        </a:rPr>
                        <a:t>Construction Team*</a:t>
                      </a:r>
                    </a:p>
                  </a:txBody>
                  <a:tcPr anchor="ctr">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Q2 / Q3 2024*</a:t>
                      </a:r>
                    </a:p>
                  </a:txBody>
                  <a:tcPr anchor="ctr">
                    <a:solidFill>
                      <a:schemeClr val="bg2">
                        <a:lumMod val="20000"/>
                        <a:lumOff val="80000"/>
                      </a:schemeClr>
                    </a:solidFill>
                  </a:tcPr>
                </a:tc>
                <a:extLst>
                  <a:ext uri="{0D108BD9-81ED-4DB2-BD59-A6C34878D82A}">
                    <a16:rowId xmlns:a16="http://schemas.microsoft.com/office/drawing/2014/main" val="412794361"/>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Phase III</a:t>
                      </a:r>
                    </a:p>
                  </a:txBody>
                  <a:tcPr anchor="ctr">
                    <a:solidFill>
                      <a:schemeClr val="bg1">
                        <a:lumMod val="95000"/>
                      </a:schemeClr>
                    </a:solidFill>
                  </a:tcPr>
                </a:tc>
                <a:tc>
                  <a:txBody>
                    <a:bodyPr/>
                    <a:lstStyle/>
                    <a:p>
                      <a:pPr algn="ctr"/>
                      <a:r>
                        <a:rPr lang="en-US" dirty="0">
                          <a:solidFill>
                            <a:srgbClr val="1F497D"/>
                          </a:solidFill>
                        </a:rPr>
                        <a:t>Systems Commissioning</a:t>
                      </a:r>
                    </a:p>
                  </a:txBody>
                  <a:tcPr anchor="ctr">
                    <a:solidFill>
                      <a:schemeClr val="bg1">
                        <a:lumMod val="95000"/>
                      </a:schemeClr>
                    </a:solidFill>
                  </a:tcPr>
                </a:tc>
                <a:tc>
                  <a:txBody>
                    <a:bodyPr/>
                    <a:lstStyle/>
                    <a:p>
                      <a:pPr algn="ctr"/>
                      <a:r>
                        <a:rPr lang="en-US" dirty="0">
                          <a:solidFill>
                            <a:srgbClr val="1F497D"/>
                          </a:solidFill>
                        </a:rPr>
                        <a:t>Q1 2027</a:t>
                      </a:r>
                    </a:p>
                  </a:txBody>
                  <a:tcPr anchor="ctr">
                    <a:solidFill>
                      <a:schemeClr val="bg1">
                        <a:lumMod val="95000"/>
                      </a:schemeClr>
                    </a:solidFill>
                  </a:tcPr>
                </a:tc>
                <a:extLst>
                  <a:ext uri="{0D108BD9-81ED-4DB2-BD59-A6C34878D82A}">
                    <a16:rowId xmlns:a16="http://schemas.microsoft.com/office/drawing/2014/main" val="1271295019"/>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Phase III</a:t>
                      </a:r>
                    </a:p>
                  </a:txBody>
                  <a:tcPr anchor="ctr">
                    <a:solidFill>
                      <a:schemeClr val="bg1">
                        <a:lumMod val="95000"/>
                      </a:schemeClr>
                    </a:solidFill>
                  </a:tcPr>
                </a:tc>
                <a:tc>
                  <a:txBody>
                    <a:bodyPr/>
                    <a:lstStyle/>
                    <a:p>
                      <a:pPr algn="ctr"/>
                      <a:r>
                        <a:rPr lang="en-US" dirty="0">
                          <a:solidFill>
                            <a:srgbClr val="1F497D"/>
                          </a:solidFill>
                        </a:rPr>
                        <a:t>Furniture, Fixtures &amp; Equipment</a:t>
                      </a:r>
                    </a:p>
                  </a:txBody>
                  <a:tcPr anchor="ctr">
                    <a:solidFill>
                      <a:schemeClr val="bg1">
                        <a:lumMod val="95000"/>
                      </a:schemeClr>
                    </a:solidFill>
                  </a:tcPr>
                </a:tc>
                <a:tc>
                  <a:txBody>
                    <a:bodyPr/>
                    <a:lstStyle/>
                    <a:p>
                      <a:pPr algn="ctr"/>
                      <a:r>
                        <a:rPr lang="en-US" dirty="0">
                          <a:solidFill>
                            <a:srgbClr val="1F497D"/>
                          </a:solidFill>
                        </a:rPr>
                        <a:t>Q2 2028</a:t>
                      </a:r>
                    </a:p>
                  </a:txBody>
                  <a:tcPr anchor="ctr">
                    <a:solidFill>
                      <a:schemeClr val="bg1">
                        <a:lumMod val="95000"/>
                      </a:schemeClr>
                    </a:solidFill>
                  </a:tcPr>
                </a:tc>
                <a:extLst>
                  <a:ext uri="{0D108BD9-81ED-4DB2-BD59-A6C34878D82A}">
                    <a16:rowId xmlns:a16="http://schemas.microsoft.com/office/drawing/2014/main" val="3054845641"/>
                  </a:ext>
                </a:extLst>
              </a:tr>
            </a:tbl>
          </a:graphicData>
        </a:graphic>
      </p:graphicFrame>
    </p:spTree>
    <p:extLst>
      <p:ext uri="{BB962C8B-B14F-4D97-AF65-F5344CB8AC3E}">
        <p14:creationId xmlns:p14="http://schemas.microsoft.com/office/powerpoint/2010/main" val="67717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532214-11DB-44A1-B70D-43BD97535B91}"/>
              </a:ext>
            </a:extLst>
          </p:cNvPr>
          <p:cNvSpPr>
            <a:spLocks noGrp="1"/>
          </p:cNvSpPr>
          <p:nvPr>
            <p:ph type="sldNum" idx="12"/>
          </p:nvPr>
        </p:nvSpPr>
        <p:spPr/>
        <p:txBody>
          <a:bodyPr/>
          <a:lstStyle/>
          <a:p>
            <a:fld id="{00000000-1234-1234-1234-123412341234}" type="slidenum">
              <a:rPr lang="en-US" smtClean="0"/>
              <a:pPr/>
              <a:t>8</a:t>
            </a:fld>
            <a:endParaRPr lang="en-US"/>
          </a:p>
        </p:txBody>
      </p:sp>
      <p:sp>
        <p:nvSpPr>
          <p:cNvPr id="16" name="Google Shape;604;p82">
            <a:extLst>
              <a:ext uri="{FF2B5EF4-FFF2-40B4-BE49-F238E27FC236}">
                <a16:creationId xmlns:a16="http://schemas.microsoft.com/office/drawing/2014/main" id="{8625FAB8-1C19-4DCD-83ED-27DC1DEF8416}"/>
              </a:ext>
            </a:extLst>
          </p:cNvPr>
          <p:cNvSpPr txBox="1">
            <a:spLocks/>
          </p:cNvSpPr>
          <p:nvPr/>
        </p:nvSpPr>
        <p:spPr>
          <a:xfrm>
            <a:off x="1029310" y="0"/>
            <a:ext cx="9124883" cy="109679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80000"/>
              </a:lnSpc>
              <a:spcBef>
                <a:spcPts val="370"/>
              </a:spcBef>
            </a:pPr>
            <a:r>
              <a:rPr lang="en-US" sz="3200" dirty="0">
                <a:solidFill>
                  <a:schemeClr val="accent6">
                    <a:lumMod val="75000"/>
                  </a:schemeClr>
                </a:solidFill>
                <a:latin typeface="Bebas Neue" panose="020B0606020202050201" pitchFamily="34" charset="0"/>
              </a:rPr>
              <a:t>Upcoming Procurements – Program Management Team </a:t>
            </a:r>
            <a:endParaRPr lang="en-US" sz="3200" dirty="0">
              <a:solidFill>
                <a:schemeClr val="accent6">
                  <a:lumMod val="75000"/>
                </a:schemeClr>
              </a:solidFill>
            </a:endParaRPr>
          </a:p>
        </p:txBody>
      </p:sp>
      <p:pic>
        <p:nvPicPr>
          <p:cNvPr id="8" name="Picture 7">
            <a:extLst>
              <a:ext uri="{FF2B5EF4-FFF2-40B4-BE49-F238E27FC236}">
                <a16:creationId xmlns:a16="http://schemas.microsoft.com/office/drawing/2014/main" id="{2962D6E9-5DB1-475A-9351-F53C8CF03633}"/>
              </a:ext>
            </a:extLst>
          </p:cNvPr>
          <p:cNvPicPr>
            <a:picLocks noChangeAspect="1"/>
          </p:cNvPicPr>
          <p:nvPr/>
        </p:nvPicPr>
        <p:blipFill>
          <a:blip r:embed="rId2"/>
          <a:stretch>
            <a:fillRect/>
          </a:stretch>
        </p:blipFill>
        <p:spPr>
          <a:xfrm>
            <a:off x="11055373" y="235397"/>
            <a:ext cx="687302" cy="929880"/>
          </a:xfrm>
          <a:prstGeom prst="rect">
            <a:avLst/>
          </a:prstGeom>
        </p:spPr>
      </p:pic>
      <p:sp>
        <p:nvSpPr>
          <p:cNvPr id="2" name="Text Placeholder 2">
            <a:extLst>
              <a:ext uri="{FF2B5EF4-FFF2-40B4-BE49-F238E27FC236}">
                <a16:creationId xmlns:a16="http://schemas.microsoft.com/office/drawing/2014/main" id="{6E997938-71CA-D125-0FF2-A1A25CEE7619}"/>
              </a:ext>
            </a:extLst>
          </p:cNvPr>
          <p:cNvSpPr txBox="1">
            <a:spLocks/>
          </p:cNvSpPr>
          <p:nvPr/>
        </p:nvSpPr>
        <p:spPr>
          <a:xfrm>
            <a:off x="1029311" y="1096792"/>
            <a:ext cx="9769318" cy="5371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39725" indent="-296863">
              <a:lnSpc>
                <a:spcPct val="90000"/>
              </a:lnSpc>
              <a:spcBef>
                <a:spcPts val="0"/>
              </a:spcBef>
              <a:spcAft>
                <a:spcPts val="9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Procurement of the Program Management Team is a top priority for the County </a:t>
            </a:r>
          </a:p>
          <a:p>
            <a:pPr marL="339725" indent="-296863">
              <a:lnSpc>
                <a:spcPct val="90000"/>
              </a:lnSpc>
              <a:spcBef>
                <a:spcPts val="0"/>
              </a:spcBef>
              <a:spcAft>
                <a:spcPts val="9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The Program Manager must demonstrate the expertise, ability, and related experience to lead the overall delivery of a multi billion dollar detention/correctional facility </a:t>
            </a:r>
          </a:p>
          <a:p>
            <a:pPr marL="339725" indent="-296863">
              <a:lnSpc>
                <a:spcPct val="90000"/>
              </a:lnSpc>
              <a:spcBef>
                <a:spcPts val="0"/>
              </a:spcBef>
              <a:spcAft>
                <a:spcPts val="9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The Program Manger will serve as the County’s representative, advising on all project related matters across all phases of the program </a:t>
            </a:r>
          </a:p>
          <a:p>
            <a:pPr marL="339725" indent="-296863">
              <a:lnSpc>
                <a:spcPct val="90000"/>
              </a:lnSpc>
              <a:spcBef>
                <a:spcPts val="0"/>
              </a:spcBef>
              <a:spcAft>
                <a:spcPts val="9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The scope of the Program Manager is anticipated to include:</a:t>
            </a:r>
          </a:p>
          <a:p>
            <a:pPr marL="627063" lvl="1" indent="-266700" defTabSz="685800">
              <a:lnSpc>
                <a:spcPct val="90000"/>
              </a:lnSpc>
              <a:spcBef>
                <a:spcPts val="0"/>
              </a:spcBef>
              <a:spcAft>
                <a:spcPts val="900"/>
              </a:spcAft>
              <a:buClr>
                <a:srgbClr val="F79646">
                  <a:lumMod val="75000"/>
                </a:srgbClr>
              </a:buClr>
              <a:buSzTx/>
              <a:buFont typeface="Courier New" panose="02070309020205020404" pitchFamily="49" charset="0"/>
              <a:buChar char="o"/>
              <a:defRPr/>
            </a:pPr>
            <a:r>
              <a:rPr lang="en-US" sz="1400" kern="1200" dirty="0">
                <a:solidFill>
                  <a:srgbClr val="002060"/>
                </a:solidFill>
                <a:ea typeface="+mn-ea"/>
              </a:rPr>
              <a:t>Advising the County on the optimal financing and delivery methods for the program</a:t>
            </a:r>
          </a:p>
          <a:p>
            <a:pPr marL="627063" lvl="1" indent="-266700" defTabSz="685800">
              <a:lnSpc>
                <a:spcPct val="90000"/>
              </a:lnSpc>
              <a:spcBef>
                <a:spcPts val="0"/>
              </a:spcBef>
              <a:spcAft>
                <a:spcPts val="900"/>
              </a:spcAft>
              <a:buClr>
                <a:srgbClr val="F79646">
                  <a:lumMod val="75000"/>
                </a:srgbClr>
              </a:buClr>
              <a:buSzTx/>
              <a:buFont typeface="Courier New" panose="02070309020205020404" pitchFamily="49" charset="0"/>
              <a:buChar char="o"/>
              <a:defRPr/>
            </a:pPr>
            <a:r>
              <a:rPr lang="en-US" sz="1400" kern="1200" dirty="0">
                <a:solidFill>
                  <a:srgbClr val="002060"/>
                </a:solidFill>
                <a:ea typeface="+mn-ea"/>
              </a:rPr>
              <a:t>Assisting with drafting procurement documents, especially the design/construction components of the project</a:t>
            </a:r>
          </a:p>
          <a:p>
            <a:pPr marL="627063" lvl="1" indent="-266700" defTabSz="685800">
              <a:lnSpc>
                <a:spcPct val="90000"/>
              </a:lnSpc>
              <a:spcBef>
                <a:spcPts val="0"/>
              </a:spcBef>
              <a:spcAft>
                <a:spcPts val="900"/>
              </a:spcAft>
              <a:buClr>
                <a:srgbClr val="F79646">
                  <a:lumMod val="75000"/>
                </a:srgbClr>
              </a:buClr>
              <a:buSzTx/>
              <a:buFont typeface="Courier New" panose="02070309020205020404" pitchFamily="49" charset="0"/>
              <a:buChar char="o"/>
              <a:defRPr/>
            </a:pPr>
            <a:r>
              <a:rPr lang="en-US" sz="1400" kern="1200" dirty="0">
                <a:solidFill>
                  <a:srgbClr val="002060"/>
                </a:solidFill>
                <a:ea typeface="+mn-ea"/>
              </a:rPr>
              <a:t>Managing and independently reporting on the scope, schedule, budget, and risks of all County vendors on the project, and for the overall program </a:t>
            </a:r>
          </a:p>
          <a:p>
            <a:pPr marL="627063" lvl="1" indent="-266700" defTabSz="685800">
              <a:lnSpc>
                <a:spcPct val="90000"/>
              </a:lnSpc>
              <a:spcBef>
                <a:spcPts val="0"/>
              </a:spcBef>
              <a:spcAft>
                <a:spcPts val="900"/>
              </a:spcAft>
              <a:buClr>
                <a:srgbClr val="F79646">
                  <a:lumMod val="75000"/>
                </a:srgbClr>
              </a:buClr>
              <a:buSzTx/>
              <a:buFont typeface="Courier New" panose="02070309020205020404" pitchFamily="49" charset="0"/>
              <a:buChar char="o"/>
              <a:defRPr/>
            </a:pPr>
            <a:r>
              <a:rPr lang="en-US" sz="1400" kern="1200" dirty="0">
                <a:solidFill>
                  <a:srgbClr val="002060"/>
                </a:solidFill>
                <a:ea typeface="+mn-ea"/>
              </a:rPr>
              <a:t>Chairing meetings as needed, preparing materials, taking and sending minutes, and other administrative responsibilities </a:t>
            </a:r>
          </a:p>
          <a:p>
            <a:pPr marL="627063" lvl="1" indent="-266700" defTabSz="685800">
              <a:lnSpc>
                <a:spcPct val="90000"/>
              </a:lnSpc>
              <a:spcBef>
                <a:spcPts val="0"/>
              </a:spcBef>
              <a:spcAft>
                <a:spcPts val="900"/>
              </a:spcAft>
              <a:buClr>
                <a:srgbClr val="F79646">
                  <a:lumMod val="75000"/>
                </a:srgbClr>
              </a:buClr>
              <a:buSzTx/>
              <a:buFont typeface="Courier New" panose="02070309020205020404" pitchFamily="49" charset="0"/>
              <a:buChar char="o"/>
              <a:defRPr/>
            </a:pPr>
            <a:r>
              <a:rPr lang="en-US" sz="1400" kern="1200" dirty="0">
                <a:solidFill>
                  <a:srgbClr val="002060"/>
                </a:solidFill>
                <a:ea typeface="+mn-ea"/>
              </a:rPr>
              <a:t>Developing communications strategies and materials to engage program stakeholders including the County executive team, Board of Commissioners, Sheriff’s Office, general public, market participants, and others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endParaRPr lang="en-US" sz="1600" kern="1200" dirty="0">
              <a:solidFill>
                <a:srgbClr val="002060"/>
              </a:solidFill>
              <a:ea typeface="+mn-ea"/>
            </a:endParaRPr>
          </a:p>
          <a:p>
            <a:pPr marL="341313" lvl="1" indent="0">
              <a:lnSpc>
                <a:spcPct val="90000"/>
              </a:lnSpc>
              <a:spcBef>
                <a:spcPts val="0"/>
              </a:spcBef>
              <a:spcAft>
                <a:spcPts val="1200"/>
              </a:spcAft>
              <a:buClr>
                <a:srgbClr val="F79646">
                  <a:lumMod val="75000"/>
                </a:srgbClr>
              </a:buClr>
              <a:buSzTx/>
              <a:buNone/>
              <a:defRPr/>
            </a:pPr>
            <a:endParaRPr lang="en-US" sz="1800" kern="1200" dirty="0">
              <a:solidFill>
                <a:srgbClr val="002060"/>
              </a:solidFill>
              <a:ea typeface="+mn-ea"/>
            </a:endParaRP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a:p>
            <a:pPr marL="169863"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p:txBody>
      </p:sp>
      <p:sp>
        <p:nvSpPr>
          <p:cNvPr id="3" name="Rectangle 2">
            <a:extLst>
              <a:ext uri="{FF2B5EF4-FFF2-40B4-BE49-F238E27FC236}">
                <a16:creationId xmlns:a16="http://schemas.microsoft.com/office/drawing/2014/main" id="{88271E96-7A26-9F42-0156-025A80EFC06A}"/>
              </a:ext>
            </a:extLst>
          </p:cNvPr>
          <p:cNvSpPr/>
          <p:nvPr/>
        </p:nvSpPr>
        <p:spPr>
          <a:xfrm>
            <a:off x="0" y="0"/>
            <a:ext cx="674654" cy="6858000"/>
          </a:xfrm>
          <a:prstGeom prst="rect">
            <a:avLst/>
          </a:prstGeom>
          <a:solidFill>
            <a:srgbClr val="00206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07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532214-11DB-44A1-B70D-43BD97535B91}"/>
              </a:ext>
            </a:extLst>
          </p:cNvPr>
          <p:cNvSpPr>
            <a:spLocks noGrp="1"/>
          </p:cNvSpPr>
          <p:nvPr>
            <p:ph type="sldNum" idx="12"/>
          </p:nvPr>
        </p:nvSpPr>
        <p:spPr/>
        <p:txBody>
          <a:bodyPr/>
          <a:lstStyle/>
          <a:p>
            <a:fld id="{00000000-1234-1234-1234-123412341234}" type="slidenum">
              <a:rPr lang="en-US" smtClean="0"/>
              <a:pPr/>
              <a:t>9</a:t>
            </a:fld>
            <a:endParaRPr lang="en-US"/>
          </a:p>
        </p:txBody>
      </p:sp>
      <p:sp>
        <p:nvSpPr>
          <p:cNvPr id="16" name="Google Shape;604;p82">
            <a:extLst>
              <a:ext uri="{FF2B5EF4-FFF2-40B4-BE49-F238E27FC236}">
                <a16:creationId xmlns:a16="http://schemas.microsoft.com/office/drawing/2014/main" id="{8625FAB8-1C19-4DCD-83ED-27DC1DEF8416}"/>
              </a:ext>
            </a:extLst>
          </p:cNvPr>
          <p:cNvSpPr txBox="1">
            <a:spLocks/>
          </p:cNvSpPr>
          <p:nvPr/>
        </p:nvSpPr>
        <p:spPr>
          <a:xfrm>
            <a:off x="1029311" y="0"/>
            <a:ext cx="7458136" cy="1096792"/>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lnSpc>
                <a:spcPct val="80000"/>
              </a:lnSpc>
              <a:spcBef>
                <a:spcPts val="370"/>
              </a:spcBef>
            </a:pPr>
            <a:r>
              <a:rPr lang="en-US" sz="3200" dirty="0">
                <a:solidFill>
                  <a:schemeClr val="accent6">
                    <a:lumMod val="75000"/>
                  </a:schemeClr>
                </a:solidFill>
                <a:latin typeface="Bebas Neue" panose="020B0606020202050201" pitchFamily="34" charset="0"/>
              </a:rPr>
              <a:t>Anticipated project Schedule </a:t>
            </a:r>
            <a:endParaRPr lang="en-US" sz="3200" dirty="0">
              <a:solidFill>
                <a:schemeClr val="accent6">
                  <a:lumMod val="75000"/>
                </a:schemeClr>
              </a:solidFill>
            </a:endParaRPr>
          </a:p>
        </p:txBody>
      </p:sp>
      <p:pic>
        <p:nvPicPr>
          <p:cNvPr id="8" name="Picture 7">
            <a:extLst>
              <a:ext uri="{FF2B5EF4-FFF2-40B4-BE49-F238E27FC236}">
                <a16:creationId xmlns:a16="http://schemas.microsoft.com/office/drawing/2014/main" id="{2962D6E9-5DB1-475A-9351-F53C8CF03633}"/>
              </a:ext>
            </a:extLst>
          </p:cNvPr>
          <p:cNvPicPr>
            <a:picLocks noChangeAspect="1"/>
          </p:cNvPicPr>
          <p:nvPr/>
        </p:nvPicPr>
        <p:blipFill>
          <a:blip r:embed="rId2"/>
          <a:stretch>
            <a:fillRect/>
          </a:stretch>
        </p:blipFill>
        <p:spPr>
          <a:xfrm>
            <a:off x="11055373" y="235397"/>
            <a:ext cx="687302" cy="929880"/>
          </a:xfrm>
          <a:prstGeom prst="rect">
            <a:avLst/>
          </a:prstGeom>
        </p:spPr>
      </p:pic>
      <p:sp>
        <p:nvSpPr>
          <p:cNvPr id="2" name="Text Placeholder 2">
            <a:extLst>
              <a:ext uri="{FF2B5EF4-FFF2-40B4-BE49-F238E27FC236}">
                <a16:creationId xmlns:a16="http://schemas.microsoft.com/office/drawing/2014/main" id="{6E997938-71CA-D125-0FF2-A1A25CEE7619}"/>
              </a:ext>
            </a:extLst>
          </p:cNvPr>
          <p:cNvSpPr txBox="1">
            <a:spLocks/>
          </p:cNvSpPr>
          <p:nvPr/>
        </p:nvSpPr>
        <p:spPr>
          <a:xfrm>
            <a:off x="1029311" y="1096792"/>
            <a:ext cx="9769318" cy="537137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r>
              <a:rPr lang="en-US" sz="1600" kern="1200" dirty="0">
                <a:solidFill>
                  <a:srgbClr val="002060"/>
                </a:solidFill>
                <a:ea typeface="+mn-ea"/>
              </a:rPr>
              <a:t>The project schedule is high-level currently and will be refined once the financing and delivery methods of the program have been finalized  </a:t>
            </a:r>
          </a:p>
          <a:p>
            <a:pPr marL="57150" indent="0">
              <a:lnSpc>
                <a:spcPct val="90000"/>
              </a:lnSpc>
              <a:spcBef>
                <a:spcPts val="0"/>
              </a:spcBef>
              <a:spcAft>
                <a:spcPts val="1200"/>
              </a:spcAft>
              <a:buClr>
                <a:srgbClr val="F79646">
                  <a:lumMod val="75000"/>
                </a:srgbClr>
              </a:buClr>
              <a:buSzTx/>
              <a:buNone/>
              <a:defRPr/>
            </a:pPr>
            <a:endParaRPr lang="en-US" sz="1600" kern="1200" dirty="0">
              <a:solidFill>
                <a:srgbClr val="002060"/>
              </a:solidFill>
              <a:ea typeface="+mn-ea"/>
            </a:endParaRPr>
          </a:p>
          <a:p>
            <a:pPr marL="57150" indent="0">
              <a:lnSpc>
                <a:spcPct val="90000"/>
              </a:lnSpc>
              <a:spcBef>
                <a:spcPts val="0"/>
              </a:spcBef>
              <a:spcAft>
                <a:spcPts val="1200"/>
              </a:spcAft>
              <a:buClr>
                <a:srgbClr val="F79646">
                  <a:lumMod val="75000"/>
                </a:srgbClr>
              </a:buClr>
              <a:buSzTx/>
              <a:buNone/>
              <a:defRPr/>
            </a:pPr>
            <a:r>
              <a:rPr lang="en-US" sz="1200" kern="1200" dirty="0">
                <a:solidFill>
                  <a:srgbClr val="002060"/>
                </a:solidFill>
                <a:ea typeface="+mn-ea"/>
              </a:rPr>
              <a:t> </a:t>
            </a:r>
          </a:p>
          <a:p>
            <a:pPr marL="342900" indent="-285750">
              <a:lnSpc>
                <a:spcPct val="90000"/>
              </a:lnSpc>
              <a:spcBef>
                <a:spcPts val="0"/>
              </a:spcBef>
              <a:spcAft>
                <a:spcPts val="1200"/>
              </a:spcAft>
              <a:buClr>
                <a:srgbClr val="F79646">
                  <a:lumMod val="75000"/>
                </a:srgbClr>
              </a:buClr>
              <a:buSzTx/>
              <a:buFont typeface="Arial" panose="020B0604020202020204" pitchFamily="34" charset="0"/>
              <a:buChar char="•"/>
              <a:defRPr/>
            </a:pPr>
            <a:endParaRPr lang="en-US" sz="1600" kern="1200" dirty="0">
              <a:solidFill>
                <a:srgbClr val="002060"/>
              </a:solidFill>
              <a:ea typeface="+mn-ea"/>
            </a:endParaRPr>
          </a:p>
          <a:p>
            <a:pPr marL="341313" lvl="1" indent="0">
              <a:lnSpc>
                <a:spcPct val="90000"/>
              </a:lnSpc>
              <a:spcBef>
                <a:spcPts val="0"/>
              </a:spcBef>
              <a:spcAft>
                <a:spcPts val="1200"/>
              </a:spcAft>
              <a:buClr>
                <a:srgbClr val="F79646">
                  <a:lumMod val="75000"/>
                </a:srgbClr>
              </a:buClr>
              <a:buSzTx/>
              <a:buNone/>
              <a:defRPr/>
            </a:pPr>
            <a:endParaRPr lang="en-US" sz="1800" kern="1200" dirty="0">
              <a:solidFill>
                <a:srgbClr val="002060"/>
              </a:solidFill>
              <a:ea typeface="+mn-ea"/>
            </a:endParaRPr>
          </a:p>
          <a:p>
            <a:pPr marL="627063" lvl="1"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a:p>
            <a:pPr marL="169863" indent="-285750">
              <a:lnSpc>
                <a:spcPct val="90000"/>
              </a:lnSpc>
              <a:spcBef>
                <a:spcPts val="0"/>
              </a:spcBef>
              <a:spcAft>
                <a:spcPts val="1200"/>
              </a:spcAft>
              <a:buClr>
                <a:srgbClr val="F79646">
                  <a:lumMod val="75000"/>
                </a:srgbClr>
              </a:buClr>
              <a:buSzTx/>
              <a:buFont typeface="Courier New" panose="02070309020205020404" pitchFamily="49" charset="0"/>
              <a:buChar char="o"/>
              <a:defRPr/>
            </a:pPr>
            <a:endParaRPr lang="en-US" sz="1400" kern="1200" dirty="0">
              <a:solidFill>
                <a:srgbClr val="002060"/>
              </a:solidFill>
              <a:ea typeface="+mn-ea"/>
            </a:endParaRPr>
          </a:p>
        </p:txBody>
      </p:sp>
      <p:sp>
        <p:nvSpPr>
          <p:cNvPr id="3" name="Rectangle 2">
            <a:extLst>
              <a:ext uri="{FF2B5EF4-FFF2-40B4-BE49-F238E27FC236}">
                <a16:creationId xmlns:a16="http://schemas.microsoft.com/office/drawing/2014/main" id="{88271E96-7A26-9F42-0156-025A80EFC06A}"/>
              </a:ext>
            </a:extLst>
          </p:cNvPr>
          <p:cNvSpPr/>
          <p:nvPr/>
        </p:nvSpPr>
        <p:spPr>
          <a:xfrm>
            <a:off x="0" y="0"/>
            <a:ext cx="674654" cy="6858000"/>
          </a:xfrm>
          <a:prstGeom prst="rect">
            <a:avLst/>
          </a:prstGeom>
          <a:solidFill>
            <a:srgbClr val="00206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 name="Table 5">
            <a:extLst>
              <a:ext uri="{FF2B5EF4-FFF2-40B4-BE49-F238E27FC236}">
                <a16:creationId xmlns:a16="http://schemas.microsoft.com/office/drawing/2014/main" id="{D0C88CCD-9133-2E09-0298-B3A6AF2639C3}"/>
              </a:ext>
            </a:extLst>
          </p:cNvPr>
          <p:cNvGraphicFramePr>
            <a:graphicFrameLocks noGrp="1"/>
          </p:cNvGraphicFramePr>
          <p:nvPr>
            <p:extLst>
              <p:ext uri="{D42A27DB-BD31-4B8C-83A1-F6EECF244321}">
                <p14:modId xmlns:p14="http://schemas.microsoft.com/office/powerpoint/2010/main" val="746583534"/>
              </p:ext>
            </p:extLst>
          </p:nvPr>
        </p:nvGraphicFramePr>
        <p:xfrm>
          <a:off x="2960914" y="2029093"/>
          <a:ext cx="6270172" cy="2225040"/>
        </p:xfrm>
        <a:graphic>
          <a:graphicData uri="http://schemas.openxmlformats.org/drawingml/2006/table">
            <a:tbl>
              <a:tblPr firstRow="1" bandRow="1">
                <a:tableStyleId>{5CB80837-AFDE-4648-81C3-803EC0BD1DE2}</a:tableStyleId>
              </a:tblPr>
              <a:tblGrid>
                <a:gridCol w="3143795">
                  <a:extLst>
                    <a:ext uri="{9D8B030D-6E8A-4147-A177-3AD203B41FA5}">
                      <a16:colId xmlns:a16="http://schemas.microsoft.com/office/drawing/2014/main" val="2566121201"/>
                    </a:ext>
                  </a:extLst>
                </a:gridCol>
                <a:gridCol w="3126377">
                  <a:extLst>
                    <a:ext uri="{9D8B030D-6E8A-4147-A177-3AD203B41FA5}">
                      <a16:colId xmlns:a16="http://schemas.microsoft.com/office/drawing/2014/main" val="981343744"/>
                    </a:ext>
                  </a:extLst>
                </a:gridCol>
              </a:tblGrid>
              <a:tr h="370840">
                <a:tc>
                  <a:txBody>
                    <a:bodyPr/>
                    <a:lstStyle/>
                    <a:p>
                      <a:pPr algn="ctr"/>
                      <a:r>
                        <a:rPr lang="en-US" sz="1600" dirty="0">
                          <a:solidFill>
                            <a:schemeClr val="bg1"/>
                          </a:solidFill>
                        </a:rPr>
                        <a:t>Project Phase</a:t>
                      </a:r>
                    </a:p>
                  </a:txBody>
                  <a:tcPr anchor="ctr">
                    <a:solidFill>
                      <a:srgbClr val="1F497D"/>
                    </a:solidFill>
                  </a:tcPr>
                </a:tc>
                <a:tc>
                  <a:txBody>
                    <a:bodyPr/>
                    <a:lstStyle/>
                    <a:p>
                      <a:pPr algn="ctr"/>
                      <a:r>
                        <a:rPr lang="en-US" sz="1600" dirty="0">
                          <a:solidFill>
                            <a:schemeClr val="bg1"/>
                          </a:solidFill>
                        </a:rPr>
                        <a:t>Timeline </a:t>
                      </a:r>
                    </a:p>
                  </a:txBody>
                  <a:tcPr anchor="ctr">
                    <a:solidFill>
                      <a:srgbClr val="1F497D"/>
                    </a:solidFill>
                  </a:tcPr>
                </a:tc>
                <a:extLst>
                  <a:ext uri="{0D108BD9-81ED-4DB2-BD59-A6C34878D82A}">
                    <a16:rowId xmlns:a16="http://schemas.microsoft.com/office/drawing/2014/main" val="537577336"/>
                  </a:ext>
                </a:extLst>
              </a:tr>
              <a:tr h="370840">
                <a:tc>
                  <a:txBody>
                    <a:bodyPr/>
                    <a:lstStyle/>
                    <a:p>
                      <a:pPr algn="ctr"/>
                      <a:r>
                        <a:rPr lang="en-US" dirty="0">
                          <a:solidFill>
                            <a:srgbClr val="1F497D"/>
                          </a:solidFill>
                        </a:rPr>
                        <a:t>Programming &amp; Planning Phase</a:t>
                      </a:r>
                    </a:p>
                  </a:txBody>
                  <a:tcPr anchor="ctr">
                    <a:solidFill>
                      <a:schemeClr val="accent6">
                        <a:lumMod val="20000"/>
                        <a:lumOff val="80000"/>
                      </a:schemeClr>
                    </a:solidFill>
                  </a:tcPr>
                </a:tc>
                <a:tc>
                  <a:txBody>
                    <a:bodyPr/>
                    <a:lstStyle/>
                    <a:p>
                      <a:pPr algn="ctr"/>
                      <a:r>
                        <a:rPr lang="en-US" dirty="0">
                          <a:solidFill>
                            <a:srgbClr val="1F497D"/>
                          </a:solidFill>
                        </a:rPr>
                        <a:t>2022 – 2024</a:t>
                      </a:r>
                    </a:p>
                  </a:txBody>
                  <a:tcPr anchor="ctr">
                    <a:solidFill>
                      <a:schemeClr val="accent6">
                        <a:lumMod val="20000"/>
                        <a:lumOff val="80000"/>
                      </a:schemeClr>
                    </a:solidFill>
                  </a:tcPr>
                </a:tc>
                <a:extLst>
                  <a:ext uri="{0D108BD9-81ED-4DB2-BD59-A6C34878D82A}">
                    <a16:rowId xmlns:a16="http://schemas.microsoft.com/office/drawing/2014/main" val="3585314035"/>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Design Phase</a:t>
                      </a:r>
                    </a:p>
                  </a:txBody>
                  <a:tcPr anchor="ctr">
                    <a:solidFill>
                      <a:schemeClr val="accent6">
                        <a:lumMod val="20000"/>
                        <a:lumOff val="80000"/>
                      </a:schemeClr>
                    </a:solidFill>
                  </a:tcPr>
                </a:tc>
                <a:tc>
                  <a:txBody>
                    <a:bodyPr/>
                    <a:lstStyle/>
                    <a:p>
                      <a:pPr algn="ctr"/>
                      <a:r>
                        <a:rPr lang="en-US" dirty="0">
                          <a:solidFill>
                            <a:srgbClr val="1F497D"/>
                          </a:solidFill>
                        </a:rPr>
                        <a:t>2024 – 2026 </a:t>
                      </a:r>
                    </a:p>
                  </a:txBody>
                  <a:tcPr anchor="ctr">
                    <a:solidFill>
                      <a:schemeClr val="accent6">
                        <a:lumMod val="20000"/>
                        <a:lumOff val="80000"/>
                      </a:schemeClr>
                    </a:solidFill>
                  </a:tcPr>
                </a:tc>
                <a:extLst>
                  <a:ext uri="{0D108BD9-81ED-4DB2-BD59-A6C34878D82A}">
                    <a16:rowId xmlns:a16="http://schemas.microsoft.com/office/drawing/2014/main" val="41894113"/>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Construction Phase</a:t>
                      </a:r>
                    </a:p>
                  </a:txBody>
                  <a:tcPr anchor="ctr">
                    <a:solidFill>
                      <a:schemeClr val="accent6">
                        <a:lumMod val="20000"/>
                        <a:lumOff val="80000"/>
                      </a:schemeClr>
                    </a:solidFill>
                  </a:tcPr>
                </a:tc>
                <a:tc>
                  <a:txBody>
                    <a:bodyPr/>
                    <a:lstStyle/>
                    <a:p>
                      <a:pPr algn="ctr"/>
                      <a:r>
                        <a:rPr lang="en-US" dirty="0">
                          <a:solidFill>
                            <a:srgbClr val="1F497D"/>
                          </a:solidFill>
                        </a:rPr>
                        <a:t>2026 – 2028 </a:t>
                      </a:r>
                    </a:p>
                  </a:txBody>
                  <a:tcPr anchor="ctr">
                    <a:solidFill>
                      <a:schemeClr val="accent6">
                        <a:lumMod val="20000"/>
                        <a:lumOff val="80000"/>
                      </a:schemeClr>
                    </a:solidFill>
                  </a:tcPr>
                </a:tc>
                <a:extLst>
                  <a:ext uri="{0D108BD9-81ED-4DB2-BD59-A6C34878D82A}">
                    <a16:rowId xmlns:a16="http://schemas.microsoft.com/office/drawing/2014/main" val="3279856743"/>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Commissioning &amp; Closeout Phase</a:t>
                      </a:r>
                    </a:p>
                  </a:txBody>
                  <a:tcPr anchor="ctr">
                    <a:solidFill>
                      <a:schemeClr val="accent6">
                        <a:lumMod val="20000"/>
                        <a:lumOff val="80000"/>
                      </a:schemeClr>
                    </a:solidFill>
                  </a:tcPr>
                </a:tc>
                <a:tc>
                  <a:txBody>
                    <a:bodyPr/>
                    <a:lstStyle/>
                    <a:p>
                      <a:pPr algn="ctr"/>
                      <a:r>
                        <a:rPr lang="en-US" dirty="0">
                          <a:solidFill>
                            <a:srgbClr val="1F497D"/>
                          </a:solidFill>
                        </a:rPr>
                        <a:t>2028</a:t>
                      </a:r>
                    </a:p>
                  </a:txBody>
                  <a:tcPr anchor="ctr">
                    <a:solidFill>
                      <a:schemeClr val="accent6">
                        <a:lumMod val="20000"/>
                        <a:lumOff val="80000"/>
                      </a:schemeClr>
                    </a:solidFill>
                  </a:tcPr>
                </a:tc>
                <a:extLst>
                  <a:ext uri="{0D108BD9-81ED-4DB2-BD59-A6C34878D82A}">
                    <a16:rowId xmlns:a16="http://schemas.microsoft.com/office/drawing/2014/main" val="1736077884"/>
                  </a:ext>
                </a:extLst>
              </a:tr>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dirty="0">
                          <a:solidFill>
                            <a:srgbClr val="1F497D"/>
                          </a:solidFill>
                        </a:rPr>
                        <a:t>Transition &amp; Occupancy Phase</a:t>
                      </a:r>
                    </a:p>
                  </a:txBody>
                  <a:tcPr anchor="ctr">
                    <a:solidFill>
                      <a:schemeClr val="accent6">
                        <a:lumMod val="20000"/>
                        <a:lumOff val="80000"/>
                      </a:schemeClr>
                    </a:solidFill>
                  </a:tcPr>
                </a:tc>
                <a:tc>
                  <a:txBody>
                    <a:bodyPr/>
                    <a:lstStyle/>
                    <a:p>
                      <a:pPr algn="ctr"/>
                      <a:r>
                        <a:rPr lang="en-US" dirty="0">
                          <a:solidFill>
                            <a:srgbClr val="1F497D"/>
                          </a:solidFill>
                        </a:rPr>
                        <a:t>2028 – 2029 </a:t>
                      </a:r>
                    </a:p>
                  </a:txBody>
                  <a:tcPr anchor="ctr">
                    <a:solidFill>
                      <a:schemeClr val="accent6">
                        <a:lumMod val="20000"/>
                        <a:lumOff val="80000"/>
                      </a:schemeClr>
                    </a:solidFill>
                  </a:tcPr>
                </a:tc>
                <a:extLst>
                  <a:ext uri="{0D108BD9-81ED-4DB2-BD59-A6C34878D82A}">
                    <a16:rowId xmlns:a16="http://schemas.microsoft.com/office/drawing/2014/main" val="4033140632"/>
                  </a:ext>
                </a:extLst>
              </a:tr>
            </a:tbl>
          </a:graphicData>
        </a:graphic>
      </p:graphicFrame>
    </p:spTree>
    <p:extLst>
      <p:ext uri="{BB962C8B-B14F-4D97-AF65-F5344CB8AC3E}">
        <p14:creationId xmlns:p14="http://schemas.microsoft.com/office/powerpoint/2010/main" val="341833848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36658</TotalTime>
  <Words>1484</Words>
  <Application>Microsoft Office PowerPoint</Application>
  <PresentationFormat>Widescreen</PresentationFormat>
  <Paragraphs>184</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Bebas Neue</vt:lpstr>
      <vt:lpstr>Courier New</vt:lpstr>
      <vt:lpstr>Open Sans</vt:lpstr>
      <vt:lpstr>Roboto</vt:lpstr>
      <vt:lpstr>Roboto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Fulton County COVID-19 Response Update</dc:title>
  <dc:creator>Guerrier, Ketsia</dc:creator>
  <cp:lastModifiedBy>Nawrocki, Steve</cp:lastModifiedBy>
  <cp:revision>319</cp:revision>
  <cp:lastPrinted>2023-10-03T18:31:15Z</cp:lastPrinted>
  <dcterms:modified xsi:type="dcterms:W3CDTF">2023-11-28T15:08:25Z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71d883f-cbf1-4db2-8fcd-1fba56777934_Enabled">
    <vt:lpwstr>true</vt:lpwstr>
  </property>
  <property fmtid="{D5CDD505-2E9C-101B-9397-08002B2CF9AE}" pid="3" name="MSIP_Label_171d883f-cbf1-4db2-8fcd-1fba56777934_SetDate">
    <vt:lpwstr>2023-05-11T13:19:36Z</vt:lpwstr>
  </property>
  <property fmtid="{D5CDD505-2E9C-101B-9397-08002B2CF9AE}" pid="4" name="MSIP_Label_171d883f-cbf1-4db2-8fcd-1fba56777934_Method">
    <vt:lpwstr>Standard</vt:lpwstr>
  </property>
  <property fmtid="{D5CDD505-2E9C-101B-9397-08002B2CF9AE}" pid="5" name="MSIP_Label_171d883f-cbf1-4db2-8fcd-1fba56777934_Name">
    <vt:lpwstr>defa4170-0d19-0005-0004-bc88714345d2</vt:lpwstr>
  </property>
  <property fmtid="{D5CDD505-2E9C-101B-9397-08002B2CF9AE}" pid="6" name="MSIP_Label_171d883f-cbf1-4db2-8fcd-1fba56777934_SiteId">
    <vt:lpwstr>e9419b64-f703-46e8-a508-e2531b655ba4</vt:lpwstr>
  </property>
  <property fmtid="{D5CDD505-2E9C-101B-9397-08002B2CF9AE}" pid="7" name="MSIP_Label_171d883f-cbf1-4db2-8fcd-1fba56777934_ActionId">
    <vt:lpwstr>e1c8c06a-0934-4f5e-bdec-50e61907f46f</vt:lpwstr>
  </property>
  <property fmtid="{D5CDD505-2E9C-101B-9397-08002B2CF9AE}" pid="8" name="MSIP_Label_171d883f-cbf1-4db2-8fcd-1fba56777934_ContentBits">
    <vt:lpwstr>0</vt:lpwstr>
  </property>
</Properties>
</file>