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69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C7A"/>
    <a:srgbClr val="E2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13B07B-B816-4FD4-87EE-312E4D7A050D}" v="69" dt="2023-04-10T16:00:32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3353" autoAdjust="0"/>
  </p:normalViewPr>
  <p:slideViewPr>
    <p:cSldViewPr snapToGrid="0">
      <p:cViewPr varScale="1">
        <p:scale>
          <a:sx n="56" d="100"/>
          <a:sy n="56" d="100"/>
        </p:scale>
        <p:origin x="15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956089" cy="6858000"/>
          </a:xfrm>
          <a:prstGeom prst="rect">
            <a:avLst/>
          </a:prstGeom>
          <a:solidFill>
            <a:srgbClr val="E26D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2057400" y="0"/>
            <a:ext cx="0" cy="6858000"/>
          </a:xfrm>
          <a:prstGeom prst="line">
            <a:avLst/>
          </a:prstGeom>
          <a:ln w="76200">
            <a:solidFill>
              <a:srgbClr val="114C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3275" y="1122363"/>
            <a:ext cx="5314951" cy="2387600"/>
          </a:xfrm>
        </p:spPr>
        <p:txBody>
          <a:bodyPr anchor="b"/>
          <a:lstStyle>
            <a:lvl1pPr algn="ctr">
              <a:defRPr sz="4500">
                <a:solidFill>
                  <a:srgbClr val="114C7A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4320" y="3773849"/>
            <a:ext cx="3566680" cy="928398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114C7A"/>
                </a:solidFill>
                <a:latin typeface="Myriad Pro" panose="020B0503030403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81171" y="4638966"/>
            <a:ext cx="2090738" cy="17173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910720" y="402362"/>
            <a:ext cx="2090738" cy="17173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903468" y="2520664"/>
            <a:ext cx="2090738" cy="17173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1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956089" cy="6858000"/>
          </a:xfrm>
          <a:prstGeom prst="rect">
            <a:avLst/>
          </a:prstGeom>
          <a:solidFill>
            <a:srgbClr val="E26D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2057400" y="0"/>
            <a:ext cx="0" cy="6858000"/>
          </a:xfrm>
          <a:prstGeom prst="line">
            <a:avLst/>
          </a:prstGeom>
          <a:ln w="76200">
            <a:solidFill>
              <a:srgbClr val="114C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6044" y="1122363"/>
            <a:ext cx="5749420" cy="2387600"/>
          </a:xfrm>
        </p:spPr>
        <p:txBody>
          <a:bodyPr anchor="b"/>
          <a:lstStyle>
            <a:lvl1pPr algn="ctr">
              <a:defRPr sz="4500">
                <a:solidFill>
                  <a:srgbClr val="114C7A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413" y="3816711"/>
            <a:ext cx="3566680" cy="928398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114C7A"/>
                </a:solidFill>
                <a:latin typeface="Myriad Pro" panose="020B0503030403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5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agon 11"/>
          <p:cNvSpPr/>
          <p:nvPr userDrawn="1"/>
        </p:nvSpPr>
        <p:spPr>
          <a:xfrm>
            <a:off x="0" y="238991"/>
            <a:ext cx="8460798" cy="820882"/>
          </a:xfrm>
          <a:prstGeom prst="homePlate">
            <a:avLst/>
          </a:prstGeom>
          <a:solidFill>
            <a:srgbClr val="E26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098" y="238991"/>
            <a:ext cx="7886700" cy="80933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099" y="1588079"/>
            <a:ext cx="7616717" cy="1996786"/>
          </a:xfrm>
        </p:spPr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  <a:lvl2pPr>
              <a:defRPr>
                <a:latin typeface="Myriad Pro" panose="020B0503030403020204" pitchFamily="34" charset="0"/>
              </a:defRPr>
            </a:lvl2pPr>
            <a:lvl3pPr>
              <a:defRPr>
                <a:latin typeface="Myriad Pro" panose="020B0503030403020204" pitchFamily="34" charset="0"/>
              </a:defRPr>
            </a:lvl3pPr>
            <a:lvl4pPr>
              <a:defRPr>
                <a:latin typeface="Myriad Pro" panose="020B0503030403020204" pitchFamily="34" charset="0"/>
              </a:defRPr>
            </a:lvl4pPr>
            <a:lvl5pP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-15586" y="1158610"/>
            <a:ext cx="3395784" cy="4308"/>
          </a:xfrm>
          <a:prstGeom prst="line">
            <a:avLst/>
          </a:prstGeom>
          <a:ln w="76200">
            <a:solidFill>
              <a:srgbClr val="114C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24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561665" cy="4351338"/>
          </a:xfrm>
        </p:spPr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  <a:lvl2pPr>
              <a:defRPr>
                <a:latin typeface="Myriad Pro" panose="020B0503030403020204" pitchFamily="34" charset="0"/>
              </a:defRPr>
            </a:lvl2pPr>
            <a:lvl3pPr>
              <a:defRPr>
                <a:latin typeface="Myriad Pro" panose="020B0503030403020204" pitchFamily="34" charset="0"/>
              </a:defRPr>
            </a:lvl3pPr>
            <a:lvl4pPr>
              <a:defRPr>
                <a:latin typeface="Myriad Pro" panose="020B0503030403020204" pitchFamily="34" charset="0"/>
              </a:defRPr>
            </a:lvl4pPr>
            <a:lvl5pP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3336" y="1825625"/>
            <a:ext cx="3561665" cy="4351338"/>
          </a:xfrm>
        </p:spPr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  <a:lvl2pPr>
              <a:defRPr>
                <a:latin typeface="Myriad Pro" panose="020B0503030403020204" pitchFamily="34" charset="0"/>
              </a:defRPr>
            </a:lvl2pPr>
            <a:lvl3pPr>
              <a:defRPr>
                <a:latin typeface="Myriad Pro" panose="020B0503030403020204" pitchFamily="34" charset="0"/>
              </a:defRPr>
            </a:lvl3pPr>
            <a:lvl4pPr>
              <a:defRPr>
                <a:latin typeface="Myriad Pro" panose="020B0503030403020204" pitchFamily="34" charset="0"/>
              </a:defRPr>
            </a:lvl4pPr>
            <a:lvl5pP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entagon 11"/>
          <p:cNvSpPr/>
          <p:nvPr userDrawn="1"/>
        </p:nvSpPr>
        <p:spPr>
          <a:xfrm>
            <a:off x="0" y="238991"/>
            <a:ext cx="8460798" cy="820882"/>
          </a:xfrm>
          <a:prstGeom prst="homePlate">
            <a:avLst/>
          </a:prstGeom>
          <a:solidFill>
            <a:srgbClr val="E26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74098" y="238991"/>
            <a:ext cx="7886700" cy="80933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-15586" y="1158610"/>
            <a:ext cx="3395784" cy="4308"/>
          </a:xfrm>
          <a:prstGeom prst="line">
            <a:avLst/>
          </a:prstGeom>
          <a:ln w="76200">
            <a:solidFill>
              <a:srgbClr val="114C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16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1517073"/>
            <a:ext cx="2949178" cy="550718"/>
          </a:xfrm>
        </p:spPr>
        <p:txBody>
          <a:bodyPr anchor="b"/>
          <a:lstStyle>
            <a:lvl1pPr>
              <a:defRPr sz="240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31649" y="1517074"/>
            <a:ext cx="4243839" cy="4798724"/>
          </a:xfrm>
        </p:spPr>
        <p:txBody>
          <a:bodyPr/>
          <a:lstStyle>
            <a:lvl1pPr marL="0" indent="0">
              <a:buNone/>
              <a:defRPr sz="2400">
                <a:latin typeface="Myriad Pro" panose="020B0503030403020204" pitchFamily="34" charset="0"/>
              </a:defRPr>
            </a:lvl1pPr>
            <a:lvl2pPr>
              <a:defRPr sz="2100">
                <a:latin typeface="Myriad Pro" panose="020B0503030403020204" pitchFamily="34" charset="0"/>
              </a:defRPr>
            </a:lvl2pPr>
            <a:lvl3pPr>
              <a:defRPr sz="1800">
                <a:latin typeface="Myriad Pro" panose="020B0503030403020204" pitchFamily="34" charset="0"/>
              </a:defRPr>
            </a:lvl3pPr>
            <a:lvl4pPr>
              <a:defRPr sz="1500">
                <a:latin typeface="Myriad Pro" panose="020B0503030403020204" pitchFamily="34" charset="0"/>
              </a:defRPr>
            </a:lvl4pPr>
            <a:lvl5pPr>
              <a:defRPr sz="1500">
                <a:latin typeface="Myriad Pro" panose="020B0503030403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Placeholder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3265"/>
            <a:ext cx="2949178" cy="4102533"/>
          </a:xfrm>
        </p:spPr>
        <p:txBody>
          <a:bodyPr/>
          <a:lstStyle>
            <a:lvl1pPr marL="0" indent="0">
              <a:buNone/>
              <a:defRPr sz="1200">
                <a:latin typeface="Myriad Pro" panose="020B050303040302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entagon 10"/>
          <p:cNvSpPr/>
          <p:nvPr userDrawn="1"/>
        </p:nvSpPr>
        <p:spPr>
          <a:xfrm>
            <a:off x="0" y="238991"/>
            <a:ext cx="8460798" cy="820882"/>
          </a:xfrm>
          <a:prstGeom prst="homePlate">
            <a:avLst/>
          </a:prstGeom>
          <a:solidFill>
            <a:srgbClr val="E26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574098" y="238991"/>
            <a:ext cx="7886700" cy="80933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u="none" kern="1200">
                <a:solidFill>
                  <a:schemeClr val="bg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r>
              <a:rPr lang="en-US" sz="3300"/>
              <a:t>Click to edit Master title style</a:t>
            </a:r>
            <a:endParaRPr lang="en-US" sz="3300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-15586" y="1158610"/>
            <a:ext cx="3395784" cy="4308"/>
          </a:xfrm>
          <a:prstGeom prst="line">
            <a:avLst/>
          </a:prstGeom>
          <a:ln w="76200">
            <a:solidFill>
              <a:srgbClr val="114C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33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 userDrawn="1"/>
        </p:nvSpPr>
        <p:spPr>
          <a:xfrm>
            <a:off x="0" y="238991"/>
            <a:ext cx="8460798" cy="820882"/>
          </a:xfrm>
          <a:prstGeom prst="homePlate">
            <a:avLst/>
          </a:prstGeom>
          <a:solidFill>
            <a:srgbClr val="E26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74098" y="238991"/>
            <a:ext cx="7886700" cy="80933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730086" y="1721774"/>
            <a:ext cx="3049472" cy="4065962"/>
          </a:xfrm>
          <a:prstGeom prst="rect">
            <a:avLst/>
          </a:prstGeom>
          <a:solidFill>
            <a:srgbClr val="E26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Rectangle 2"/>
          <p:cNvSpPr/>
          <p:nvPr userDrawn="1"/>
        </p:nvSpPr>
        <p:spPr>
          <a:xfrm>
            <a:off x="1535257" y="5008419"/>
            <a:ext cx="5136485" cy="1350818"/>
          </a:xfrm>
          <a:prstGeom prst="rect">
            <a:avLst/>
          </a:prstGeom>
          <a:noFill/>
          <a:ln w="38100">
            <a:solidFill>
              <a:srgbClr val="E26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119205" y="2219963"/>
            <a:ext cx="2279927" cy="3037839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 Box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-15586" y="1158610"/>
            <a:ext cx="3395784" cy="4308"/>
          </a:xfrm>
          <a:prstGeom prst="line">
            <a:avLst/>
          </a:prstGeom>
          <a:ln w="76200">
            <a:solidFill>
              <a:srgbClr val="114C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60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 userDrawn="1"/>
        </p:nvSpPr>
        <p:spPr>
          <a:xfrm>
            <a:off x="0" y="238991"/>
            <a:ext cx="8460798" cy="820882"/>
          </a:xfrm>
          <a:prstGeom prst="homePlate">
            <a:avLst/>
          </a:prstGeom>
          <a:solidFill>
            <a:srgbClr val="E26D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574098" y="238991"/>
            <a:ext cx="7886700" cy="80933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u="none" kern="1200">
                <a:solidFill>
                  <a:schemeClr val="bg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r>
              <a:rPr lang="en-US" sz="3300"/>
              <a:t>Click to edit Master title style</a:t>
            </a:r>
            <a:endParaRPr lang="en-US" sz="3300" dirty="0"/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-15586" y="1158610"/>
            <a:ext cx="3395784" cy="4308"/>
          </a:xfrm>
          <a:prstGeom prst="line">
            <a:avLst/>
          </a:prstGeom>
          <a:ln w="76200">
            <a:solidFill>
              <a:srgbClr val="114C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24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1753" y="281711"/>
            <a:ext cx="7886700" cy="8093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098" y="3261015"/>
            <a:ext cx="7886700" cy="19967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3E28C-0BC2-4AD0-889D-6E87580DF21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9CDEF-FD92-4099-AF49-A3FFE3BAE0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592" y="5352836"/>
            <a:ext cx="1051516" cy="136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19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2" r:id="rId4"/>
    <p:sldLayoutId id="2147483656" r:id="rId5"/>
    <p:sldLayoutId id="2147483658" r:id="rId6"/>
    <p:sldLayoutId id="214748365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u="none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ownPayment.Assistance@FultonCountyGA.gov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7387" y="790669"/>
            <a:ext cx="6849036" cy="2387600"/>
          </a:xfrm>
        </p:spPr>
        <p:txBody>
          <a:bodyPr>
            <a:noAutofit/>
          </a:bodyPr>
          <a:lstStyle/>
          <a:p>
            <a:r>
              <a:rPr lang="en-US" sz="4400" b="1" dirty="0"/>
              <a:t>2023 </a:t>
            </a:r>
            <a:br>
              <a:rPr lang="en-US" sz="4400" b="1" dirty="0"/>
            </a:br>
            <a:r>
              <a:rPr lang="en-US" sz="4400" b="1" dirty="0"/>
              <a:t>Community Development Homeownership Stakeholders Roundtable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879" y="3438245"/>
            <a:ext cx="3606053" cy="30592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8979" y="323920"/>
            <a:ext cx="132677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F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U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L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T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O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N</a:t>
            </a:r>
          </a:p>
          <a:p>
            <a:pPr algn="ctr"/>
            <a:endParaRPr lang="en-US" sz="2800" b="1" dirty="0">
              <a:latin typeface="Arial Black" panose="020B0A04020102020204" pitchFamily="34" charset="0"/>
            </a:endParaRPr>
          </a:p>
          <a:p>
            <a:pPr algn="ctr"/>
            <a:endParaRPr lang="en-US" sz="2800" b="1" dirty="0">
              <a:latin typeface="Arial Black" panose="020B0A04020102020204" pitchFamily="34" charset="0"/>
            </a:endParaRP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C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O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U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N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T</a:t>
            </a:r>
          </a:p>
          <a:p>
            <a:pPr algn="ctr"/>
            <a:r>
              <a:rPr lang="en-US" sz="2800" b="1" dirty="0">
                <a:solidFill>
                  <a:srgbClr val="114C7A"/>
                </a:solidFill>
                <a:latin typeface="Arial Black" panose="020B0A04020102020204" pitchFamily="34" charset="0"/>
              </a:rPr>
              <a:t>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121" y="2971496"/>
            <a:ext cx="806491" cy="93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0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8991"/>
            <a:ext cx="8460798" cy="809334"/>
          </a:xfrm>
        </p:spPr>
        <p:txBody>
          <a:bodyPr>
            <a:normAutofit/>
          </a:bodyPr>
          <a:lstStyle/>
          <a:p>
            <a:r>
              <a:rPr lang="en-US" sz="4400" b="1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36" y="1588078"/>
            <a:ext cx="8857561" cy="5063733"/>
          </a:xfrm>
        </p:spPr>
        <p:txBody>
          <a:bodyPr>
            <a:noAutofit/>
          </a:bodyPr>
          <a:lstStyle/>
          <a:p>
            <a:pPr marL="571500" indent="-571500">
              <a:buFont typeface="+mj-lt"/>
              <a:buAutoNum type="romanUcPeriod"/>
            </a:pPr>
            <a:endParaRPr lang="en-US" sz="3200" b="1" dirty="0">
              <a:solidFill>
                <a:srgbClr val="114C7A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en-US" sz="3200" b="1" dirty="0">
                <a:solidFill>
                  <a:srgbClr val="114C7A"/>
                </a:solidFill>
              </a:rPr>
              <a:t>Welcome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b="1" dirty="0">
                <a:solidFill>
                  <a:srgbClr val="114C7A"/>
                </a:solidFill>
              </a:rPr>
              <a:t>Fulton County Homeownership Program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b="1" dirty="0">
                <a:solidFill>
                  <a:srgbClr val="114C7A"/>
                </a:solidFill>
              </a:rPr>
              <a:t>Current Program Offerings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b="1" dirty="0">
                <a:solidFill>
                  <a:srgbClr val="114C7A"/>
                </a:solidFill>
              </a:rPr>
              <a:t>Proposed Program Offerings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b="1" dirty="0">
                <a:solidFill>
                  <a:srgbClr val="114C7A"/>
                </a:solidFill>
              </a:rPr>
              <a:t>Questions &amp; Comments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b="1" dirty="0">
                <a:solidFill>
                  <a:srgbClr val="114C7A"/>
                </a:solidFill>
              </a:rPr>
              <a:t>Closing</a:t>
            </a:r>
          </a:p>
          <a:p>
            <a:pPr marL="0" indent="0">
              <a:buNone/>
            </a:pPr>
            <a:endParaRPr lang="en-US" sz="3000" dirty="0">
              <a:solidFill>
                <a:srgbClr val="114C7A"/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rgbClr val="114C7A"/>
              </a:solidFill>
            </a:endParaRPr>
          </a:p>
          <a:p>
            <a:pPr marL="571500" indent="-571500">
              <a:buFont typeface="+mj-lt"/>
              <a:buAutoNum type="romanUcPeriod"/>
            </a:pPr>
            <a:endParaRPr lang="en-US" sz="3000" dirty="0">
              <a:solidFill>
                <a:srgbClr val="114C7A"/>
              </a:solidFill>
            </a:endParaRPr>
          </a:p>
          <a:p>
            <a:pPr marL="571500" indent="-571500">
              <a:buFont typeface="+mj-lt"/>
              <a:buAutoNum type="romanUcPeriod"/>
            </a:pPr>
            <a:endParaRPr lang="en-US" sz="3000" dirty="0">
              <a:solidFill>
                <a:srgbClr val="114C7A"/>
              </a:solidFill>
            </a:endParaRPr>
          </a:p>
          <a:p>
            <a:endParaRPr lang="en-US" dirty="0">
              <a:solidFill>
                <a:srgbClr val="114C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85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09320" y="1834373"/>
            <a:ext cx="8835528" cy="48087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114C7A"/>
                </a:solidFill>
              </a:rPr>
              <a:t>Stanley Wilson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114C7A"/>
                </a:solidFill>
              </a:rPr>
              <a:t>Department Director</a:t>
            </a:r>
          </a:p>
          <a:p>
            <a:pPr marL="0" indent="0">
              <a:buNone/>
            </a:pPr>
            <a:endParaRPr lang="en-US" sz="3200" b="1" dirty="0">
              <a:solidFill>
                <a:srgbClr val="114C7A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114C7A"/>
                </a:solidFill>
              </a:rPr>
              <a:t>Nathan Simms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114C7A"/>
                </a:solidFill>
              </a:rPr>
              <a:t>Federal Programs Division Manager</a:t>
            </a:r>
          </a:p>
          <a:p>
            <a:pPr marL="0" indent="0">
              <a:buNone/>
            </a:pPr>
            <a:endParaRPr lang="en-US" sz="3200" b="1" dirty="0">
              <a:solidFill>
                <a:srgbClr val="114C7A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114C7A"/>
                </a:solidFill>
              </a:rPr>
              <a:t>Art Christian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114C7A"/>
                </a:solidFill>
              </a:rPr>
              <a:t>Community Development Specialist</a:t>
            </a:r>
          </a:p>
          <a:p>
            <a:pPr marL="0" indent="0">
              <a:buNone/>
            </a:pPr>
            <a:endParaRPr lang="en-US" sz="2800" b="1" dirty="0">
              <a:solidFill>
                <a:srgbClr val="114C7A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38991"/>
            <a:ext cx="8460798" cy="809334"/>
          </a:xfrm>
        </p:spPr>
        <p:txBody>
          <a:bodyPr>
            <a:normAutofit/>
          </a:bodyPr>
          <a:lstStyle/>
          <a:p>
            <a:r>
              <a:rPr lang="en-US" sz="4400" b="1" dirty="0"/>
              <a:t>Welcome</a:t>
            </a:r>
          </a:p>
        </p:txBody>
      </p:sp>
    </p:spTree>
    <p:extLst>
      <p:ext uri="{BB962C8B-B14F-4D97-AF65-F5344CB8AC3E}">
        <p14:creationId xmlns:p14="http://schemas.microsoft.com/office/powerpoint/2010/main" val="218998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72611" y="2076961"/>
            <a:ext cx="8561220" cy="3535269"/>
          </a:xfrm>
        </p:spPr>
        <p:txBody>
          <a:bodyPr>
            <a:norm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b="1" dirty="0">
                <a:solidFill>
                  <a:srgbClr val="114C7A"/>
                </a:solidFill>
                <a:latin typeface="Myriad Pro"/>
              </a:rPr>
              <a:t> Provides First-time Homebuyer Assistance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b="1" dirty="0">
                <a:solidFill>
                  <a:srgbClr val="114C7A"/>
                </a:solidFill>
                <a:latin typeface="Myriad Pro"/>
              </a:rPr>
              <a:t> 0% Interest, No Monthly Payments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b="1" dirty="0">
                <a:solidFill>
                  <a:srgbClr val="114C7A"/>
                </a:solidFill>
                <a:latin typeface="Myriad Pro"/>
              </a:rPr>
              <a:t> Forgivable Second Mortgage Over Time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38991"/>
            <a:ext cx="8460798" cy="809334"/>
          </a:xfrm>
        </p:spPr>
        <p:txBody>
          <a:bodyPr>
            <a:normAutofit/>
          </a:bodyPr>
          <a:lstStyle/>
          <a:p>
            <a:r>
              <a:rPr lang="en-US" sz="3700" b="1" dirty="0"/>
              <a:t>Fulton</a:t>
            </a:r>
            <a:r>
              <a:rPr lang="en-US" b="1" dirty="0"/>
              <a:t> County Homeownership Program</a:t>
            </a:r>
          </a:p>
        </p:txBody>
      </p:sp>
    </p:spTree>
    <p:extLst>
      <p:ext uri="{BB962C8B-B14F-4D97-AF65-F5344CB8AC3E}">
        <p14:creationId xmlns:p14="http://schemas.microsoft.com/office/powerpoint/2010/main" val="327803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13332" y="1825625"/>
            <a:ext cx="8460798" cy="3535269"/>
          </a:xfrm>
        </p:spPr>
        <p:txBody>
          <a:bodyPr>
            <a:normAutofit lnSpcReduction="10000"/>
          </a:bodyPr>
          <a:lstStyle/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114C7A"/>
                </a:solidFill>
                <a:latin typeface="Myriad Pro"/>
              </a:rPr>
              <a:t>Down Payment &amp; Closing Cost Assistance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lvl="3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14C7A"/>
                </a:solidFill>
                <a:latin typeface="Myriad Pro"/>
              </a:rPr>
              <a:t>Up to 6% of Purchase Price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rgbClr val="114C7A"/>
                </a:solidFill>
                <a:latin typeface="Myriad Pro"/>
              </a:rPr>
              <a:t> </a:t>
            </a:r>
          </a:p>
          <a:p>
            <a:pPr lvl="3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14C7A"/>
                </a:solidFill>
                <a:latin typeface="Myriad Pro"/>
              </a:rPr>
              <a:t>Total Assistance Cannot Exceed $10,000</a:t>
            </a:r>
          </a:p>
          <a:p>
            <a:pPr marL="1028700" lvl="3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rgbClr val="114C7A"/>
              </a:solidFill>
              <a:latin typeface="Myriad Pro"/>
            </a:endParaRPr>
          </a:p>
          <a:p>
            <a:pPr lvl="3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14C7A"/>
                </a:solidFill>
                <a:latin typeface="Myriad Pro"/>
              </a:rPr>
              <a:t>Paper Submission of Loan Packages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38991"/>
            <a:ext cx="8460798" cy="809334"/>
          </a:xfrm>
        </p:spPr>
        <p:txBody>
          <a:bodyPr>
            <a:normAutofit/>
          </a:bodyPr>
          <a:lstStyle/>
          <a:p>
            <a:r>
              <a:rPr lang="en-US" sz="4400" b="1" dirty="0"/>
              <a:t>Current Program Offerings</a:t>
            </a:r>
          </a:p>
        </p:txBody>
      </p:sp>
    </p:spTree>
    <p:extLst>
      <p:ext uri="{BB962C8B-B14F-4D97-AF65-F5344CB8AC3E}">
        <p14:creationId xmlns:p14="http://schemas.microsoft.com/office/powerpoint/2010/main" val="141377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08225" y="1362917"/>
            <a:ext cx="8460797" cy="4270375"/>
          </a:xfrm>
        </p:spPr>
        <p:txBody>
          <a:bodyPr>
            <a:noAutofit/>
          </a:bodyPr>
          <a:lstStyle/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114C7A"/>
                </a:solidFill>
                <a:latin typeface="Myriad Pro"/>
              </a:rPr>
              <a:t>Down Payment, Closing Cost &amp; </a:t>
            </a: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FF0000"/>
                </a:solidFill>
                <a:latin typeface="Myriad Pro"/>
              </a:rPr>
              <a:t>Interest Rate Buy Down </a:t>
            </a:r>
            <a:r>
              <a:rPr lang="en-US" sz="3000" b="1" dirty="0">
                <a:solidFill>
                  <a:srgbClr val="114C7A"/>
                </a:solidFill>
                <a:latin typeface="Myriad Pro"/>
              </a:rPr>
              <a:t>Assistance</a:t>
            </a: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dirty="0">
              <a:solidFill>
                <a:srgbClr val="114C7A"/>
              </a:solidFill>
              <a:latin typeface="Myriad Pro"/>
            </a:endParaRPr>
          </a:p>
          <a:p>
            <a:pPr lvl="2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114C7A"/>
                </a:solidFill>
                <a:latin typeface="Myriad Pro"/>
              </a:rPr>
              <a:t> </a:t>
            </a:r>
            <a:r>
              <a:rPr lang="en-US" sz="2800" b="1" dirty="0">
                <a:solidFill>
                  <a:srgbClr val="114C7A"/>
                </a:solidFill>
                <a:latin typeface="Myriad Pro"/>
              </a:rPr>
              <a:t>Up to </a:t>
            </a:r>
            <a:r>
              <a:rPr lang="en-US" sz="2800" b="1" dirty="0">
                <a:solidFill>
                  <a:srgbClr val="FF0000"/>
                </a:solidFill>
                <a:latin typeface="Myriad Pro"/>
              </a:rPr>
              <a:t>7.5% </a:t>
            </a:r>
            <a:r>
              <a:rPr lang="en-US" sz="2800" b="1" dirty="0">
                <a:solidFill>
                  <a:srgbClr val="114C7A"/>
                </a:solidFill>
                <a:latin typeface="Myriad Pro"/>
              </a:rPr>
              <a:t>of Purchase Price</a:t>
            </a:r>
          </a:p>
          <a:p>
            <a:pPr marL="685800" lvl="2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rgbClr val="114C7A"/>
              </a:solidFill>
              <a:latin typeface="Myriad Pro"/>
            </a:endParaRPr>
          </a:p>
          <a:p>
            <a:pPr lvl="2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14C7A"/>
                </a:solidFill>
                <a:latin typeface="Myriad Pro"/>
              </a:rPr>
              <a:t> Total Assistance Cannot Exceed </a:t>
            </a:r>
            <a:r>
              <a:rPr lang="en-US" sz="2800" b="1" dirty="0">
                <a:solidFill>
                  <a:srgbClr val="FF0000"/>
                </a:solidFill>
                <a:latin typeface="Myriad Pro"/>
              </a:rPr>
              <a:t>$15,000</a:t>
            </a:r>
          </a:p>
          <a:p>
            <a:pPr marL="685800" lvl="2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rgbClr val="FF0000"/>
              </a:solidFill>
              <a:latin typeface="Myriad Pro"/>
            </a:endParaRPr>
          </a:p>
          <a:p>
            <a:pPr lvl="2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14C7A"/>
                </a:solidFill>
                <a:latin typeface="Myriad Pro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Myriad Pro"/>
              </a:rPr>
              <a:t>Digital</a:t>
            </a:r>
            <a:r>
              <a:rPr lang="en-US" sz="2800" b="1" dirty="0">
                <a:solidFill>
                  <a:srgbClr val="114C7A"/>
                </a:solidFill>
                <a:latin typeface="Myriad Pro"/>
              </a:rPr>
              <a:t> Submission of Loan Packages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38991"/>
            <a:ext cx="8460798" cy="809334"/>
          </a:xfrm>
        </p:spPr>
        <p:txBody>
          <a:bodyPr>
            <a:normAutofit/>
          </a:bodyPr>
          <a:lstStyle/>
          <a:p>
            <a:r>
              <a:rPr lang="en-US" sz="4400" b="1" dirty="0"/>
              <a:t>Proposed Program Offerings</a:t>
            </a:r>
          </a:p>
        </p:txBody>
      </p:sp>
    </p:spTree>
    <p:extLst>
      <p:ext uri="{BB962C8B-B14F-4D97-AF65-F5344CB8AC3E}">
        <p14:creationId xmlns:p14="http://schemas.microsoft.com/office/powerpoint/2010/main" val="240667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65253" y="1816660"/>
            <a:ext cx="9050665" cy="4683292"/>
          </a:xfrm>
        </p:spPr>
        <p:txBody>
          <a:bodyPr>
            <a:normAutofit/>
          </a:bodyPr>
          <a:lstStyle/>
          <a:p>
            <a:pPr marL="285750" lvl="0" indent="-285750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114C7A"/>
                </a:solidFill>
                <a:latin typeface="Myriad Pro"/>
              </a:rPr>
              <a:t>Current Market Needs &amp; First-Time Homebuyers?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marL="285750" lvl="0" indent="-285750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3000" b="1" dirty="0">
                <a:solidFill>
                  <a:srgbClr val="114C7A"/>
                </a:solidFill>
                <a:latin typeface="Myriad Pro"/>
              </a:rPr>
              <a:t>Thoughts on Proposed Program Offerings?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marL="285750" lvl="0" indent="-285750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3000" b="1" dirty="0">
                <a:solidFill>
                  <a:srgbClr val="114C7A"/>
                </a:solidFill>
                <a:latin typeface="Myriad Pro"/>
              </a:rPr>
              <a:t>Other Possibilities to Consider?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en-US" sz="3000" b="1" dirty="0">
              <a:solidFill>
                <a:srgbClr val="114C7A"/>
              </a:solidFill>
              <a:latin typeface="Myriad Pro"/>
            </a:endParaRPr>
          </a:p>
          <a:p>
            <a:pPr marL="285750" lvl="0" indent="-285750" defTabSz="9144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3000" b="1" dirty="0">
                <a:solidFill>
                  <a:srgbClr val="114C7A"/>
                </a:solidFill>
                <a:latin typeface="Myriad Pro"/>
              </a:rPr>
              <a:t>Housing Counseling &amp; Foreclosure Prevention?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38991"/>
            <a:ext cx="8460798" cy="809334"/>
          </a:xfrm>
        </p:spPr>
        <p:txBody>
          <a:bodyPr>
            <a:normAutofit/>
          </a:bodyPr>
          <a:lstStyle/>
          <a:p>
            <a:r>
              <a:rPr lang="en-US" sz="4400" b="1" dirty="0"/>
              <a:t>Questions and Comments</a:t>
            </a:r>
          </a:p>
        </p:txBody>
      </p:sp>
    </p:spTree>
    <p:extLst>
      <p:ext uri="{BB962C8B-B14F-4D97-AF65-F5344CB8AC3E}">
        <p14:creationId xmlns:p14="http://schemas.microsoft.com/office/powerpoint/2010/main" val="281291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98305" y="1489753"/>
            <a:ext cx="8769426" cy="48890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rgbClr val="114C7A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114C7A"/>
                </a:solidFill>
              </a:rPr>
              <a:t>Fulton County Homeownership Program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114C7A"/>
                </a:solidFill>
              </a:rPr>
              <a:t>137 Peachtree Street SW, Suite 300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114C7A"/>
                </a:solidFill>
              </a:rPr>
              <a:t>Atlanta, GA 30303</a:t>
            </a:r>
          </a:p>
          <a:p>
            <a:endParaRPr lang="en-US" sz="2800" b="1" dirty="0">
              <a:solidFill>
                <a:srgbClr val="114C7A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114C7A"/>
                </a:solidFill>
                <a:hlinkClick r:id="rId2"/>
              </a:rPr>
              <a:t>DownPayment.Assistance@FultonCountyGA.gov</a:t>
            </a:r>
            <a:endParaRPr lang="en-US" sz="2800" b="1" dirty="0">
              <a:solidFill>
                <a:srgbClr val="114C7A"/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rgbClr val="114C7A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114C7A"/>
                </a:solidFill>
              </a:rPr>
              <a:t>(404) 613-4176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38991"/>
            <a:ext cx="8460798" cy="809334"/>
          </a:xfrm>
        </p:spPr>
        <p:txBody>
          <a:bodyPr>
            <a:normAutofit/>
          </a:bodyPr>
          <a:lstStyle/>
          <a:p>
            <a:r>
              <a:rPr lang="en-US" sz="4400" b="1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85637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2" id="{70B3681D-1DCE-448A-8436-DC6D5F2CA910}" vid="{D4098F0B-67B5-494F-A2BB-EFC5C6A72DA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9E527DA8B874A897070A35F349FEC" ma:contentTypeVersion="13" ma:contentTypeDescription="Create a new document." ma:contentTypeScope="" ma:versionID="76c6653741e1942b76954c48fca78a96">
  <xsd:schema xmlns:xsd="http://www.w3.org/2001/XMLSchema" xmlns:xs="http://www.w3.org/2001/XMLSchema" xmlns:p="http://schemas.microsoft.com/office/2006/metadata/properties" xmlns:ns2="79046192-1ace-4d3e-a058-6b73645e9d59" xmlns:ns3="77ad3b1b-772b-4201-8de8-85d0bc808d41" targetNamespace="http://schemas.microsoft.com/office/2006/metadata/properties" ma:root="true" ma:fieldsID="486dd360b929df52748e944861ff8924" ns2:_="" ns3:_="">
    <xsd:import namespace="79046192-1ace-4d3e-a058-6b73645e9d59"/>
    <xsd:import namespace="77ad3b1b-772b-4201-8de8-85d0bc808d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46192-1ace-4d3e-a058-6b73645e9d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cd72144-ff02-4a9d-af39-792bd98925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ad3b1b-772b-4201-8de8-85d0bc808d4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74fd772-2935-4894-a98f-fd133456d1fe}" ma:internalName="TaxCatchAll" ma:showField="CatchAllData" ma:web="77ad3b1b-772b-4201-8de8-85d0bc808d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7ad3b1b-772b-4201-8de8-85d0bc808d41" xsi:nil="true"/>
    <lcf76f155ced4ddcb4097134ff3c332f xmlns="79046192-1ace-4d3e-a058-6b73645e9d5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B217FC-4A0C-4922-B9C0-F3DDC2BCB3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046192-1ace-4d3e-a058-6b73645e9d59"/>
    <ds:schemaRef ds:uri="77ad3b1b-772b-4201-8de8-85d0bc808d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2A9A51-0985-4A8B-A4CB-982645675CEC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77ad3b1b-772b-4201-8de8-85d0bc808d41"/>
    <ds:schemaRef ds:uri="79046192-1ace-4d3e-a058-6b73645e9d5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4311F6E-B97B-4E2F-83A2-28A3576FD9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#1 standard</Template>
  <TotalTime>2475</TotalTime>
  <Words>192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Myriad Pro</vt:lpstr>
      <vt:lpstr>Wingdings</vt:lpstr>
      <vt:lpstr>Office Theme</vt:lpstr>
      <vt:lpstr>2023  Community Development Homeownership Stakeholders Roundtable</vt:lpstr>
      <vt:lpstr>Agenda</vt:lpstr>
      <vt:lpstr>Welcome</vt:lpstr>
      <vt:lpstr>Fulton County Homeownership Program</vt:lpstr>
      <vt:lpstr>Current Program Offerings</vt:lpstr>
      <vt:lpstr>Proposed Program Offerings</vt:lpstr>
      <vt:lpstr>Questions and Comments</vt:lpstr>
      <vt:lpstr>Contact Information</vt:lpstr>
    </vt:vector>
  </TitlesOfParts>
  <Company>Fulton County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Christian, Arthur</dc:creator>
  <cp:lastModifiedBy>Christian, Arthur</cp:lastModifiedBy>
  <cp:revision>34</cp:revision>
  <cp:lastPrinted>2023-04-10T16:06:07Z</cp:lastPrinted>
  <dcterms:created xsi:type="dcterms:W3CDTF">2023-04-06T09:05:11Z</dcterms:created>
  <dcterms:modified xsi:type="dcterms:W3CDTF">2023-04-10T16:39:44Z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0x0101007419E527DA8B874A897070A35F349FEC</vt:lpwstr>
  </property>
  <property fmtid="{D5CDD505-2E9C-101B-9397-08002B2CF9AE}" pid="3" name="Order">
    <vt:r8>26600</vt:r8>
  </property>
  <property fmtid="{D5CDD505-2E9C-101B-9397-08002B2CF9AE}" pid="4" name="MSIP_Label_171d883f-cbf1-4db2-8fcd-1fba56777934_Enabled">
    <vt:lpwstr>true</vt:lpwstr>
  </property>
  <property fmtid="{D5CDD505-2E9C-101B-9397-08002B2CF9AE}" pid="5" name="MSIP_Label_171d883f-cbf1-4db2-8fcd-1fba56777934_SetDate">
    <vt:lpwstr>2023-04-10T10:27:06Z</vt:lpwstr>
  </property>
  <property fmtid="{D5CDD505-2E9C-101B-9397-08002B2CF9AE}" pid="6" name="MSIP_Label_171d883f-cbf1-4db2-8fcd-1fba56777934_Method">
    <vt:lpwstr>Standard</vt:lpwstr>
  </property>
  <property fmtid="{D5CDD505-2E9C-101B-9397-08002B2CF9AE}" pid="7" name="MSIP_Label_171d883f-cbf1-4db2-8fcd-1fba56777934_Name">
    <vt:lpwstr>defa4170-0d19-0005-0004-bc88714345d2</vt:lpwstr>
  </property>
  <property fmtid="{D5CDD505-2E9C-101B-9397-08002B2CF9AE}" pid="8" name="MSIP_Label_171d883f-cbf1-4db2-8fcd-1fba56777934_SiteId">
    <vt:lpwstr>e9419b64-f703-46e8-a508-e2531b655ba4</vt:lpwstr>
  </property>
  <property fmtid="{D5CDD505-2E9C-101B-9397-08002B2CF9AE}" pid="9" name="MSIP_Label_171d883f-cbf1-4db2-8fcd-1fba56777934_ActionId">
    <vt:lpwstr>c13e6d4d-9ae2-4987-b114-071094b85e4e</vt:lpwstr>
  </property>
  <property fmtid="{D5CDD505-2E9C-101B-9397-08002B2CF9AE}" pid="10" name="MSIP_Label_171d883f-cbf1-4db2-8fcd-1fba56777934_ContentBits">
    <vt:lpwstr>0</vt:lpwstr>
  </property>
</Properties>
</file>